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4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9.xml" ContentType="application/vnd.openxmlformats-officedocument.presentationml.tags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326" r:id="rId3"/>
    <p:sldId id="302" r:id="rId4"/>
    <p:sldId id="327" r:id="rId5"/>
    <p:sldId id="303" r:id="rId6"/>
    <p:sldId id="304" r:id="rId7"/>
    <p:sldId id="323" r:id="rId8"/>
    <p:sldId id="325" r:id="rId9"/>
    <p:sldId id="281" r:id="rId10"/>
    <p:sldId id="282" r:id="rId11"/>
    <p:sldId id="283" r:id="rId12"/>
    <p:sldId id="284" r:id="rId13"/>
    <p:sldId id="285" r:id="rId14"/>
    <p:sldId id="286" r:id="rId15"/>
    <p:sldId id="259" r:id="rId16"/>
    <p:sldId id="287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61" r:id="rId27"/>
    <p:sldId id="270" r:id="rId28"/>
    <p:sldId id="299" r:id="rId29"/>
    <p:sldId id="278" r:id="rId30"/>
    <p:sldId id="279" r:id="rId31"/>
    <p:sldId id="280" r:id="rId32"/>
    <p:sldId id="334" r:id="rId33"/>
  </p:sldIdLst>
  <p:sldSz cx="12192000" cy="6858000"/>
  <p:notesSz cx="6858000" cy="9144000"/>
  <p:embeddedFontLst>
    <p:embeddedFont>
      <p:font typeface="HarmonyOS Sans SC Bold" pitchFamily="2" charset="-122"/>
      <p:bold r:id="rId34"/>
    </p:embeddedFont>
    <p:embeddedFont>
      <p:font typeface="HarmonyOS Sans SC Light" pitchFamily="2" charset="-122"/>
      <p:regular r:id="rId35"/>
    </p:embeddedFont>
    <p:embeddedFont>
      <p:font typeface="HarmonyOS Sans SC Medium" pitchFamily="2" charset="-122"/>
      <p:regular r:id="rId36"/>
    </p:embeddedFont>
    <p:embeddedFont>
      <p:font typeface="汉仪雅酷黑 85W" panose="020B0904020202020204" pitchFamily="34" charset="-122"/>
      <p:bold r:id="rId37"/>
    </p:embeddedFont>
    <p:embeddedFont>
      <p:font typeface="文悦新青年体 (须授权) W8-J"/>
      <p:regular r:id="rId38"/>
    </p:embeddedFont>
  </p:embeddedFont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75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pos="2003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1185" userDrawn="1">
          <p15:clr>
            <a:srgbClr val="A4A3A4"/>
          </p15:clr>
        </p15:guide>
        <p15:guide id="7" orient="horz" pos="3906" userDrawn="1">
          <p15:clr>
            <a:srgbClr val="A4A3A4"/>
          </p15:clr>
        </p15:guide>
        <p15:guide id="8" pos="5722" userDrawn="1">
          <p15:clr>
            <a:srgbClr val="A4A3A4"/>
          </p15:clr>
        </p15:guide>
        <p15:guide id="9" pos="6652" userDrawn="1">
          <p15:clr>
            <a:srgbClr val="A4A3A4"/>
          </p15:clr>
        </p15:guide>
        <p15:guide id="10" pos="33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761F"/>
    <a:srgbClr val="FC9E04"/>
    <a:srgbClr val="FFF2C9"/>
    <a:srgbClr val="D2E6C6"/>
    <a:srgbClr val="C00000"/>
    <a:srgbClr val="EAE5E0"/>
    <a:srgbClr val="EC5D85"/>
    <a:srgbClr val="FCAF04"/>
    <a:srgbClr val="FFC000"/>
    <a:srgbClr val="DEE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6E9297-03CF-AA4C-A9F4-E1C2FDF419BE}" v="1222" dt="2025-10-31T04:57:01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2" autoAdjust="0"/>
    <p:restoredTop sz="94660"/>
  </p:normalViewPr>
  <p:slideViewPr>
    <p:cSldViewPr snapToGrid="0" showGuides="1">
      <p:cViewPr>
        <p:scale>
          <a:sx n="92" d="100"/>
          <a:sy n="92" d="100"/>
        </p:scale>
        <p:origin x="640" y="1104"/>
      </p:cViewPr>
      <p:guideLst>
        <p:guide pos="2275"/>
        <p:guide pos="438"/>
        <p:guide orient="horz" pos="3952"/>
        <p:guide pos="2003"/>
        <p:guide orient="horz" pos="2614"/>
        <p:guide orient="horz" pos="1185"/>
        <p:guide orient="horz" pos="3906"/>
        <p:guide pos="5722"/>
        <p:guide pos="6652"/>
        <p:guide pos="33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注册闲鱼的性别比例</c:v>
                </c:pt>
              </c:strCache>
            </c:strRef>
          </c:tx>
          <c:spPr>
            <a:solidFill>
              <a:schemeClr val="accent6"/>
            </a:solidFill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7C-4717-B96C-731F76F3FD3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7C-4717-B96C-731F76F3FD39}"/>
              </c:ext>
            </c:extLst>
          </c:dPt>
          <c:cat>
            <c:strRef>
              <c:f>Sheet1!$A$2:$A$3</c:f>
              <c:strCache>
                <c:ptCount val="2"/>
                <c:pt idx="0">
                  <c:v>Participated</c:v>
                </c:pt>
                <c:pt idx="1">
                  <c:v>Did not participate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328</c:v>
                </c:pt>
                <c:pt idx="1">
                  <c:v>549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7C-4717-B96C-731F76F3FD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defRPr>
            </a:pPr>
            <a:endParaRPr lang="zh-SG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defRPr>
            </a:pPr>
            <a:endParaRPr lang="zh-SG"/>
          </a:p>
        </c:txPr>
      </c:legendEntry>
      <c:layout>
        <c:manualLayout>
          <c:xMode val="edge"/>
          <c:yMode val="edge"/>
          <c:x val="0.51779745624012863"/>
          <c:y val="0.55742821810456888"/>
          <c:w val="0.48220254375987126"/>
          <c:h val="0.378848849667915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宋体" panose="02010600030101010101" pitchFamily="2" charset="-122"/>
          <a:ea typeface="宋体" panose="02010600030101010101" pitchFamily="2" charset="-122"/>
        </a:defRPr>
      </a:pPr>
      <a:endParaRPr lang="zh-SG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Eco-Friendly</c:v>
                </c:pt>
              </c:strCache>
            </c:strRef>
          </c:tx>
          <c:spPr>
            <a:solidFill>
              <a:srgbClr val="0D761F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Environmental Concern</c:v>
                </c:pt>
                <c:pt idx="1">
                  <c:v>Environmental Attitude</c:v>
                </c:pt>
                <c:pt idx="2">
                  <c:v>Environmental Responsibility</c:v>
                </c:pt>
                <c:pt idx="3">
                  <c:v>Environmental Behavior</c:v>
                </c:pt>
                <c:pt idx="4">
                  <c:v>Eco-friendly Consumption Decisions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4.233333</c:v>
                </c:pt>
                <c:pt idx="1">
                  <c:v>4.266667</c:v>
                </c:pt>
                <c:pt idx="2">
                  <c:v>4.4000000000000004</c:v>
                </c:pt>
                <c:pt idx="3">
                  <c:v>4.0333329999999998</c:v>
                </c:pt>
                <c:pt idx="4">
                  <c:v>4.1333330000000004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7-401B-A238-09B8DEECB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72351471"/>
        <c:axId val="1489943071"/>
      </c:barChart>
      <c:catAx>
        <c:axId val="14723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489943071"/>
        <c:crosses val="autoZero"/>
        <c:auto val="1"/>
        <c:lblAlgn val="ctr"/>
        <c:lblOffset val="100"/>
        <c:noMultiLvlLbl val="0"/>
      </c:catAx>
      <c:valAx>
        <c:axId val="1489943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472351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&lt;10 mins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Basic</c:v>
                </c:pt>
                <c:pt idx="1">
                  <c:v>Pragmatic</c:v>
                </c:pt>
                <c:pt idx="2">
                  <c:v>Eco-Friendly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43</c:v>
                </c:pt>
                <c:pt idx="2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85-47F6-B471-553758285B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10-30 mins</c:v>
                </c:pt>
              </c:strCache>
            </c:strRef>
          </c:tx>
          <c:spPr>
            <a:solidFill>
              <a:srgbClr val="F1F8E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Basic</c:v>
                </c:pt>
                <c:pt idx="1">
                  <c:v>Pragmatic</c:v>
                </c:pt>
                <c:pt idx="2">
                  <c:v>Eco-Friendly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</c:v>
                </c:pt>
                <c:pt idx="1">
                  <c:v>43</c:v>
                </c:pt>
                <c:pt idx="2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85-47F6-B471-553758285B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30-60 mins</c:v>
                </c:pt>
              </c:strCache>
            </c:strRef>
          </c:tx>
          <c:spPr>
            <a:solidFill>
              <a:srgbClr val="70AD47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Basic</c:v>
                </c:pt>
                <c:pt idx="1">
                  <c:v>Pragmatic</c:v>
                </c:pt>
                <c:pt idx="2">
                  <c:v>Eco-Friendly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</c:v>
                </c:pt>
                <c:pt idx="1">
                  <c:v>39</c:v>
                </c:pt>
                <c:pt idx="2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85-47F6-B471-553758285B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&gt;60 mins</c:v>
                </c:pt>
              </c:strCache>
            </c:strRef>
          </c:tx>
          <c:spPr>
            <a:solidFill>
              <a:srgbClr val="70AD47">
                <a:lumMod val="75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Basic</c:v>
                </c:pt>
                <c:pt idx="1">
                  <c:v>Pragmatic</c:v>
                </c:pt>
                <c:pt idx="2">
                  <c:v>Eco-Friendly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85-47F6-B471-553758285B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9813728"/>
        <c:axId val="199814144"/>
      </c:barChart>
      <c:catAx>
        <c:axId val="1998137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9814144"/>
        <c:crosses val="autoZero"/>
        <c:auto val="1"/>
        <c:lblAlgn val="ctr"/>
        <c:lblOffset val="100"/>
        <c:noMultiLvlLbl val="0"/>
      </c:catAx>
      <c:valAx>
        <c:axId val="19981414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SG"/>
          </a:p>
        </c:txPr>
        <c:crossAx val="19981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Times New Roman" panose="02020603050405020304" pitchFamily="18" charset="0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宋体" panose="02010600030101010101" pitchFamily="2" charset="-122"/>
          <a:ea typeface="宋体" panose="02010600030101010101" pitchFamily="2" charset="-122"/>
        </a:defRPr>
      </a:pPr>
      <a:endParaRPr lang="zh-SG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675296921253504E-2"/>
          <c:y val="2.8375870325080411E-2"/>
          <c:w val="0.9012894919932658"/>
          <c:h val="0.80160686692758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正确率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11D-489A-9D14-9E2C1FF91C9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11D-489A-9D14-9E2C1FF91C94}"/>
              </c:ext>
            </c:extLst>
          </c:dPt>
          <c:dPt>
            <c:idx val="2"/>
            <c:invertIfNegative val="0"/>
            <c:bubble3D val="0"/>
            <c:spPr>
              <a:solidFill>
                <a:srgbClr val="D3F7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11D-489A-9D14-9E2C1FF91C94}"/>
              </c:ext>
            </c:extLst>
          </c:dPt>
          <c:cat>
            <c:strRef>
              <c:f>Sheet1!$A$2:$A$4</c:f>
              <c:strCache>
                <c:ptCount val="3"/>
                <c:pt idx="0">
                  <c:v>野生漫游型</c:v>
                </c:pt>
                <c:pt idx="1">
                  <c:v>务实积分型</c:v>
                </c:pt>
                <c:pt idx="2">
                  <c:v>绿色买单型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0.98160000000000003</c:v>
                </c:pt>
                <c:pt idx="1">
                  <c:v>0.97819999999999996</c:v>
                </c:pt>
                <c:pt idx="2">
                  <c:v>0.97729999999999995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1D-489A-9D14-9E2C1FF91C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召回率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11D-489A-9D14-9E2C1FF91C94}"/>
              </c:ext>
            </c:extLst>
          </c:dPt>
          <c:dPt>
            <c:idx val="2"/>
            <c:invertIfNegative val="0"/>
            <c:bubble3D val="0"/>
            <c:spPr>
              <a:solidFill>
                <a:srgbClr val="0D76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11D-489A-9D14-9E2C1FF91C94}"/>
              </c:ext>
            </c:extLst>
          </c:dPt>
          <c:cat>
            <c:strRef>
              <c:f>Sheet1!$A$2:$A$4</c:f>
              <c:strCache>
                <c:ptCount val="3"/>
                <c:pt idx="0">
                  <c:v>野生漫游型</c:v>
                </c:pt>
                <c:pt idx="1">
                  <c:v>务实积分型</c:v>
                </c:pt>
                <c:pt idx="2">
                  <c:v>绿色买单型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0.95450000000000002</c:v>
                </c:pt>
                <c:pt idx="1">
                  <c:v>0.94869999999999999</c:v>
                </c:pt>
                <c:pt idx="2">
                  <c:v>0.96379999999999999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1D-489A-9D14-9E2C1FF91C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F1值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11D-489A-9D14-9E2C1FF91C9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11D-489A-9D14-9E2C1FF91C94}"/>
              </c:ext>
            </c:extLst>
          </c:dPt>
          <c:dPt>
            <c:idx val="2"/>
            <c:invertIfNegative val="0"/>
            <c:bubble3D val="0"/>
            <c:spPr>
              <a:solidFill>
                <a:srgbClr val="90EB6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11D-489A-9D14-9E2C1FF91C94}"/>
              </c:ext>
            </c:extLst>
          </c:dPt>
          <c:cat>
            <c:strRef>
              <c:f>Sheet1!$A$2:$A$4</c:f>
              <c:strCache>
                <c:ptCount val="3"/>
                <c:pt idx="0">
                  <c:v>野生漫游型</c:v>
                </c:pt>
                <c:pt idx="1">
                  <c:v>务实积分型</c:v>
                </c:pt>
                <c:pt idx="2">
                  <c:v>绿色买单型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0.96789999999999998</c:v>
                </c:pt>
                <c:pt idx="1">
                  <c:v>0.96289999999999998</c:v>
                </c:pt>
                <c:pt idx="2">
                  <c:v>0.97050000000000003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1D-489A-9D14-9E2C1FF91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4700063"/>
        <c:axId val="1309785167"/>
      </c:barChart>
      <c:catAx>
        <c:axId val="14247000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09785167"/>
        <c:crosses val="autoZero"/>
        <c:auto val="1"/>
        <c:lblAlgn val="ctr"/>
        <c:lblOffset val="100"/>
        <c:noMultiLvlLbl val="0"/>
      </c:catAx>
      <c:valAx>
        <c:axId val="1309785167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424700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Optimized Collaborative Filtering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Accuracy</c:v>
                </c:pt>
                <c:pt idx="1">
                  <c:v>Recall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0.9073</c:v>
                </c:pt>
                <c:pt idx="1">
                  <c:v>0.93059999999999998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D3-4CC3-A005-2DCA51E345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0281679"/>
        <c:axId val="1565450991"/>
      </c:barChart>
      <c:catAx>
        <c:axId val="1760281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defRPr>
            </a:pPr>
            <a:endParaRPr lang="zh-SG"/>
          </a:p>
        </c:txPr>
        <c:crossAx val="1565450991"/>
        <c:crosses val="autoZero"/>
        <c:auto val="1"/>
        <c:lblAlgn val="ctr"/>
        <c:lblOffset val="100"/>
        <c:noMultiLvlLbl val="0"/>
      </c:catAx>
      <c:valAx>
        <c:axId val="1565450991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760281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Participated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≤10 min</c:v>
                </c:pt>
                <c:pt idx="1">
                  <c:v>10–30 min</c:v>
                </c:pt>
                <c:pt idx="2">
                  <c:v>30–60 min</c:v>
                </c:pt>
                <c:pt idx="3">
                  <c:v>≥ 60 min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48</c:v>
                </c:pt>
                <c:pt idx="1">
                  <c:v>52</c:v>
                </c:pt>
                <c:pt idx="2">
                  <c:v>0.75</c:v>
                </c:pt>
                <c:pt idx="3">
                  <c:v>0.86960000000000004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24-4ABA-B35D-314F4DF57E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Did not participate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≤10 min</c:v>
                </c:pt>
                <c:pt idx="1">
                  <c:v>10–30 min</c:v>
                </c:pt>
                <c:pt idx="2">
                  <c:v>30–60 min</c:v>
                </c:pt>
                <c:pt idx="3">
                  <c:v>≥ 60 min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121</c:v>
                </c:pt>
                <c:pt idx="1">
                  <c:v>33</c:v>
                </c:pt>
                <c:pt idx="2">
                  <c:v>0.25</c:v>
                </c:pt>
                <c:pt idx="3">
                  <c:v>0.13039999999999999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24-4ABA-B35D-314F4DF57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08570560"/>
        <c:axId val="108568480"/>
      </c:barChart>
      <c:catAx>
        <c:axId val="10857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Times New Roman" panose="02020603050405020304" pitchFamily="18" charset="0"/>
              </a:defRPr>
            </a:pPr>
            <a:endParaRPr lang="zh-SG"/>
          </a:p>
        </c:txPr>
        <c:crossAx val="108568480"/>
        <c:crosses val="autoZero"/>
        <c:auto val="1"/>
        <c:lblAlgn val="ctr"/>
        <c:lblOffset val="100"/>
        <c:noMultiLvlLbl val="0"/>
      </c:catAx>
      <c:valAx>
        <c:axId val="10856848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SG"/>
          </a:p>
        </c:txPr>
        <c:crossAx val="10857056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Times New Roman" panose="02020603050405020304" pitchFamily="18" charset="0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pPr>
      <a:endParaRPr lang="zh-SG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闲鱼用户参与“低碳双十一”活动的信息来源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CA57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26-4D93-BE78-129A0C3A04B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26-4D93-BE78-129A0C3A04B0}"/>
              </c:ext>
            </c:extLst>
          </c:dPt>
          <c:dPt>
            <c:idx val="2"/>
            <c:invertIfNegative val="0"/>
            <c:bubble3D val="0"/>
            <c:spPr>
              <a:solidFill>
                <a:srgbClr val="FADDC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726-4D93-BE78-129A0C3A04B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26-4D93-BE78-129A0C3A04B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26-4D93-BE78-129A0C3A04B0}"/>
              </c:ext>
            </c:extLst>
          </c:dPt>
          <c:dPt>
            <c:idx val="5"/>
            <c:invertIfNegative val="0"/>
            <c:bubble3D val="0"/>
            <c:spPr>
              <a:solidFill>
                <a:srgbClr val="F7C1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26-4D93-BE78-129A0C3A04B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726-4D93-BE78-129A0C3A04B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726-4D93-BE78-129A0C3A04B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726-4D93-BE78-129A0C3A04B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726-4D93-BE78-129A0C3A04B0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726-4D93-BE78-129A0C3A04B0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6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1726-4D93-BE78-129A0C3A04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endParaRPr lang="zh-SG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E-commerce Platforms</c:v>
                </c:pt>
                <c:pt idx="1">
                  <c:v>Short Video Platforms</c:v>
                </c:pt>
                <c:pt idx="2">
                  <c:v>Social Media Platforms</c:v>
                </c:pt>
                <c:pt idx="3">
                  <c:v>IdleFish</c:v>
                </c:pt>
                <c:pt idx="4">
                  <c:v>WeChat</c:v>
                </c:pt>
                <c:pt idx="5">
                  <c:v>Comprehensive Platforms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237.90208667736755</c:v>
                </c:pt>
                <c:pt idx="1">
                  <c:v>140.77046548956662</c:v>
                </c:pt>
                <c:pt idx="2">
                  <c:v>176</c:v>
                </c:pt>
                <c:pt idx="3">
                  <c:v>83</c:v>
                </c:pt>
                <c:pt idx="4">
                  <c:v>41</c:v>
                </c:pt>
                <c:pt idx="5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726-4D93-BE78-129A0C3A0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09591231"/>
        <c:axId val="1009593727"/>
      </c:barChart>
      <c:catAx>
        <c:axId val="10095912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defRPr>
            </a:pPr>
            <a:endParaRPr lang="zh-SG"/>
          </a:p>
        </c:txPr>
        <c:crossAx val="1009593727"/>
        <c:crosses val="autoZero"/>
        <c:auto val="1"/>
        <c:lblAlgn val="ctr"/>
        <c:lblOffset val="100"/>
        <c:noMultiLvlLbl val="0"/>
      </c:catAx>
      <c:valAx>
        <c:axId val="1009593727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SG"/>
          </a:p>
        </c:txPr>
        <c:crossAx val="100959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宋体" panose="02010600030101010101" pitchFamily="2" charset="-122"/>
          <a:ea typeface="宋体" panose="02010600030101010101" pitchFamily="2" charset="-122"/>
        </a:defRPr>
      </a:pPr>
      <a:endParaRPr lang="zh-SG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闲鱼用户参与“低碳双十一”活动的信息来源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CA57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C5-4352-97B1-43CD7CBD085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C5-4352-97B1-43CD7CBD0857}"/>
              </c:ext>
            </c:extLst>
          </c:dPt>
          <c:dPt>
            <c:idx val="2"/>
            <c:invertIfNegative val="0"/>
            <c:bubble3D val="0"/>
            <c:spPr>
              <a:solidFill>
                <a:srgbClr val="FADDC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C5-4352-97B1-43CD7CBD085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C5-4352-97B1-43CD7CBD085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BC5-4352-97B1-43CD7CBD0857}"/>
              </c:ext>
            </c:extLst>
          </c:dPt>
          <c:dPt>
            <c:idx val="5"/>
            <c:invertIfNegative val="0"/>
            <c:bubble3D val="0"/>
            <c:spPr>
              <a:solidFill>
                <a:srgbClr val="F7C1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BC5-4352-97B1-43CD7CBD085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BC5-4352-97B1-43CD7CBD085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BC5-4352-97B1-43CD7CBD085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BC5-4352-97B1-43CD7CBD085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BC5-4352-97B1-43CD7CBD085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BC5-4352-97B1-43CD7CBD085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pPr>
                  <a:endParaRPr lang="zh-SG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BC5-4352-97B1-43CD7CBD08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endParaRPr lang="zh-SG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E-commerce Platforms</c:v>
                </c:pt>
                <c:pt idx="1">
                  <c:v>Short Video Platforms</c:v>
                </c:pt>
                <c:pt idx="2">
                  <c:v>Social Media Platforms</c:v>
                </c:pt>
                <c:pt idx="3">
                  <c:v>IdleFish</c:v>
                </c:pt>
                <c:pt idx="4">
                  <c:v>WeChat</c:v>
                </c:pt>
                <c:pt idx="5">
                  <c:v>Comprehensive Platforms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336.59507042253517</c:v>
                </c:pt>
                <c:pt idx="1">
                  <c:v>114.25704225352112</c:v>
                </c:pt>
                <c:pt idx="2">
                  <c:v>194.54577464788733</c:v>
                </c:pt>
                <c:pt idx="3">
                  <c:v>55.58450704225352</c:v>
                </c:pt>
                <c:pt idx="4">
                  <c:v>37.056338028169016</c:v>
                </c:pt>
                <c:pt idx="5">
                  <c:v>98.816901408450704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BC5-4352-97B1-43CD7CBD08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09591231"/>
        <c:axId val="1009593727"/>
      </c:barChart>
      <c:catAx>
        <c:axId val="10095912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defRPr>
            </a:pPr>
            <a:endParaRPr lang="zh-SG"/>
          </a:p>
        </c:txPr>
        <c:crossAx val="1009593727"/>
        <c:crosses val="autoZero"/>
        <c:auto val="1"/>
        <c:lblAlgn val="ctr"/>
        <c:lblOffset val="100"/>
        <c:noMultiLvlLbl val="0"/>
      </c:catAx>
      <c:valAx>
        <c:axId val="1009593727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  <a:endParaRPr lang="zh-SG"/>
          </a:p>
        </c:txPr>
        <c:crossAx val="100959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800" baseline="0">
          <a:latin typeface="宋体" panose="02010600030101010101" pitchFamily="2" charset="-122"/>
          <a:ea typeface="宋体" panose="02010600030101010101" pitchFamily="2" charset="-122"/>
        </a:defRPr>
      </a:pPr>
      <a:endParaRPr lang="zh-SG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4639696946140833E-2"/>
          <c:y val="4.9535603715170282E-2"/>
          <c:w val="0.88887342609744213"/>
          <c:h val="0.7157208909257859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Brand Collaborations</c:v>
                </c:pt>
              </c:strCache>
            </c:strRef>
          </c:tx>
          <c:spPr>
            <a:solidFill>
              <a:srgbClr val="70AD47">
                <a:lumMod val="20000"/>
                <a:lumOff val="80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AD47">
                  <a:lumMod val="20000"/>
                  <a:lumOff val="8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7B6-4E06-BD22-196F8CB27F74}"/>
              </c:ext>
            </c:extLst>
          </c:dPt>
          <c:cat>
            <c:strRef>
              <c:f>Sheet1!$A$2:$A$6</c:f>
              <c:strCache>
                <c:ptCount val="5"/>
                <c:pt idx="0">
                  <c:v>below 24</c:v>
                </c:pt>
                <c:pt idx="1">
                  <c:v>25-30</c:v>
                </c:pt>
                <c:pt idx="2">
                  <c:v>31-35</c:v>
                </c:pt>
                <c:pt idx="3">
                  <c:v>36-40</c:v>
                </c:pt>
                <c:pt idx="4">
                  <c:v>&gt;40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40</c:v>
                </c:pt>
                <c:pt idx="2">
                  <c:v>28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B6-4E06-BD22-196F8CB27F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Lotteries &amp; Cashback Promotions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below 24</c:v>
                </c:pt>
                <c:pt idx="1">
                  <c:v>25-30</c:v>
                </c:pt>
                <c:pt idx="2">
                  <c:v>31-35</c:v>
                </c:pt>
                <c:pt idx="3">
                  <c:v>36-40</c:v>
                </c:pt>
                <c:pt idx="4">
                  <c:v>&gt;40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21</c:v>
                </c:pt>
                <c:pt idx="1">
                  <c:v>30</c:v>
                </c:pt>
                <c:pt idx="2">
                  <c:v>30</c:v>
                </c:pt>
                <c:pt idx="3">
                  <c:v>27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7B6-4E06-BD22-196F8CB27F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Public Welfare Activities</c:v>
                </c:pt>
              </c:strCache>
            </c:strRef>
          </c:tx>
          <c:spPr>
            <a:solidFill>
              <a:srgbClr val="FFC000">
                <a:lumMod val="20000"/>
                <a:lumOff val="8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below 24</c:v>
                </c:pt>
                <c:pt idx="1">
                  <c:v>25-30</c:v>
                </c:pt>
                <c:pt idx="2">
                  <c:v>31-35</c:v>
                </c:pt>
                <c:pt idx="3">
                  <c:v>36-40</c:v>
                </c:pt>
                <c:pt idx="4">
                  <c:v>&gt;40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32</c:v>
                </c:pt>
                <c:pt idx="1">
                  <c:v>17</c:v>
                </c:pt>
                <c:pt idx="2">
                  <c:v>23</c:v>
                </c:pt>
                <c:pt idx="3">
                  <c:v>12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B6-4E06-BD22-196F8CB27F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Offline Activities</c:v>
                </c:pt>
              </c:strCache>
            </c:strRef>
          </c:tx>
          <c:spPr>
            <a:solidFill>
              <a:srgbClr val="ED7D31">
                <a:lumMod val="20000"/>
                <a:lumOff val="8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below 24</c:v>
                </c:pt>
                <c:pt idx="1">
                  <c:v>25-30</c:v>
                </c:pt>
                <c:pt idx="2">
                  <c:v>31-35</c:v>
                </c:pt>
                <c:pt idx="3">
                  <c:v>36-40</c:v>
                </c:pt>
                <c:pt idx="4">
                  <c:v>&gt;40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27</c:v>
                </c:pt>
                <c:pt idx="1">
                  <c:v>17</c:v>
                </c:pt>
                <c:pt idx="2">
                  <c:v>25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7B6-4E06-BD22-196F8CB27F7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Trendy Activities</c:v>
                </c:pt>
              </c:strCache>
            </c:strRef>
          </c:tx>
          <c:spPr>
            <a:solidFill>
              <a:srgbClr val="70AD47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below 24</c:v>
                </c:pt>
                <c:pt idx="1">
                  <c:v>25-30</c:v>
                </c:pt>
                <c:pt idx="2">
                  <c:v>31-35</c:v>
                </c:pt>
                <c:pt idx="3">
                  <c:v>36-40</c:v>
                </c:pt>
                <c:pt idx="4">
                  <c:v>&gt;40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35</c:v>
                </c:pt>
                <c:pt idx="1">
                  <c:v>33</c:v>
                </c:pt>
                <c:pt idx="2">
                  <c:v>24</c:v>
                </c:pt>
                <c:pt idx="3">
                  <c:v>11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B6-4E06-BD22-196F8CB27F7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Activities Involving Personal Contributions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below 24</c:v>
                </c:pt>
                <c:pt idx="1">
                  <c:v>25-30</c:v>
                </c:pt>
                <c:pt idx="2">
                  <c:v>31-35</c:v>
                </c:pt>
                <c:pt idx="3">
                  <c:v>36-40</c:v>
                </c:pt>
                <c:pt idx="4">
                  <c:v>&gt;40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12</c:v>
                </c:pt>
                <c:pt idx="3">
                  <c:v>7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7B6-4E06-BD22-196F8CB27F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66662096"/>
        <c:axId val="1966667504"/>
      </c:barChart>
      <c:catAx>
        <c:axId val="196666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Times New Roman" panose="02020603050405020304" pitchFamily="18" charset="0"/>
              </a:defRPr>
            </a:pPr>
            <a:endParaRPr lang="zh-SG"/>
          </a:p>
        </c:txPr>
        <c:crossAx val="1966667504"/>
        <c:crosses val="autoZero"/>
        <c:auto val="1"/>
        <c:lblAlgn val="ctr"/>
        <c:lblOffset val="100"/>
        <c:noMultiLvlLbl val="0"/>
      </c:catAx>
      <c:valAx>
        <c:axId val="196666750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SG"/>
          </a:p>
        </c:txPr>
        <c:crossAx val="196666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159569751967672"/>
          <c:y val="0.83162722521593035"/>
          <c:w val="0.81448539196913583"/>
          <c:h val="0.168372774784069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armonyOS Sans Light" panose="00000400000000000000" pitchFamily="2" charset="0"/>
              <a:ea typeface="宋体" panose="02010600030101010101" pitchFamily="2" charset="-122"/>
              <a:cs typeface="+mn-cs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宋体" panose="02010600030101010101" pitchFamily="2" charset="-122"/>
          <a:ea typeface="宋体" panose="02010600030101010101" pitchFamily="2" charset="-122"/>
        </a:defRPr>
      </a:pPr>
      <a:endParaRPr lang="zh-SG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 would try IdleFish’s environmental campaigns.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Hardly concerned about environmental issues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Always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0.54349999999999998</c:v>
                </c:pt>
                <c:pt idx="1">
                  <c:v>0.73329999999999995</c:v>
                </c:pt>
                <c:pt idx="2">
                  <c:v>0.77700000000000002</c:v>
                </c:pt>
                <c:pt idx="3">
                  <c:v>0.83169999999999999</c:v>
                </c:pt>
                <c:pt idx="4">
                  <c:v>0.85709999999999997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7-41B6-8114-9C2D4470CB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 might recommend IdleFish’s environmental campaigns to others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Hardly concerned about environmental issues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Always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0.36959999999999998</c:v>
                </c:pt>
                <c:pt idx="1">
                  <c:v>0.5333</c:v>
                </c:pt>
                <c:pt idx="2">
                  <c:v>0.66600000000000004</c:v>
                </c:pt>
                <c:pt idx="3">
                  <c:v>0.70299999999999996</c:v>
                </c:pt>
                <c:pt idx="4">
                  <c:v>0.88200000000000001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F7-41B6-8114-9C2D4470CB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Environmental campaigns combines economic and social benefits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F7-41B6-8114-9C2D4470CB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F7-41B6-8114-9C2D4470CBB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F7-41B6-8114-9C2D4470CBB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8F7-41B6-8114-9C2D4470CBB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8F7-41B6-8114-9C2D4470CBB5}"/>
              </c:ext>
            </c:extLst>
          </c:dPt>
          <c:cat>
            <c:strRef>
              <c:f>Sheet1!$A$2:$A$6</c:f>
              <c:strCache>
                <c:ptCount val="5"/>
                <c:pt idx="0">
                  <c:v>Hardly concerned about environmental issues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Always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0.56520000000000004</c:v>
                </c:pt>
                <c:pt idx="1">
                  <c:v>0.73329999999999995</c:v>
                </c:pt>
                <c:pt idx="2">
                  <c:v>0.77780000000000005</c:v>
                </c:pt>
                <c:pt idx="3">
                  <c:v>0.90100000000000002</c:v>
                </c:pt>
                <c:pt idx="4">
                  <c:v>0.873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8F7-41B6-8114-9C2D4470C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1759887"/>
        <c:axId val="1551776527"/>
      </c:barChart>
      <c:catAx>
        <c:axId val="1551759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defRPr>
            </a:pPr>
            <a:endParaRPr lang="zh-SG"/>
          </a:p>
        </c:txPr>
        <c:crossAx val="1551776527"/>
        <c:crosses val="autoZero"/>
        <c:auto val="1"/>
        <c:lblAlgn val="ctr"/>
        <c:lblOffset val="100"/>
        <c:noMultiLvlLbl val="0"/>
      </c:catAx>
      <c:valAx>
        <c:axId val="1551776527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zh-SG"/>
          </a:p>
        </c:txPr>
        <c:crossAx val="155175988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defRPr>
            </a:pPr>
            <a:endParaRPr lang="zh-SG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defRPr>
            </a:pPr>
            <a:endParaRPr lang="zh-SG"/>
          </a:p>
        </c:txPr>
      </c:legendEntry>
      <c:layout>
        <c:manualLayout>
          <c:xMode val="edge"/>
          <c:yMode val="edge"/>
          <c:x val="0"/>
          <c:y val="0.79920854668043695"/>
          <c:w val="0.9949803606953993"/>
          <c:h val="0.200791453319563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 would try IdleFish’s environmental activities.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Hardly concerned about environmental issues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Always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0.623</c:v>
                </c:pt>
                <c:pt idx="1">
                  <c:v>0.66500000000000004</c:v>
                </c:pt>
                <c:pt idx="2">
                  <c:v>0.72089999999999999</c:v>
                </c:pt>
                <c:pt idx="3">
                  <c:v>0.74660000000000004</c:v>
                </c:pt>
                <c:pt idx="4">
                  <c:v>0.81630000000000003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A0-40EC-B61C-1C5DF32E2F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 might recommend IdleFish’s environmental activities to others.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Hardly concerned about environmental issues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Always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0.46250000000000002</c:v>
                </c:pt>
                <c:pt idx="1">
                  <c:v>0.58760000000000001</c:v>
                </c:pt>
                <c:pt idx="2">
                  <c:v>0.67500000000000004</c:v>
                </c:pt>
                <c:pt idx="3">
                  <c:v>0.71089999999999998</c:v>
                </c:pt>
                <c:pt idx="4">
                  <c:v>0.85599999999999998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A0-40EC-B61C-1C5DF32E2F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Participating in IdleFish’s environmental activities is a way to combine economic benefits with social value.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A0-40EC-B61C-1C5DF32E2FA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EA0-40EC-B61C-1C5DF32E2FA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EA0-40EC-B61C-1C5DF32E2FA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EA0-40EC-B61C-1C5DF32E2FA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EA0-40EC-B61C-1C5DF32E2FA3}"/>
              </c:ext>
            </c:extLst>
          </c:dPt>
          <c:cat>
            <c:strRef>
              <c:f>Sheet1!$A$2:$A$6</c:f>
              <c:strCache>
                <c:ptCount val="5"/>
                <c:pt idx="0">
                  <c:v>Hardly concerned about environmental issues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Always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0.59989999999999999</c:v>
                </c:pt>
                <c:pt idx="1">
                  <c:v>0.72140000000000004</c:v>
                </c:pt>
                <c:pt idx="2">
                  <c:v>0.77049999999999996</c:v>
                </c:pt>
                <c:pt idx="3">
                  <c:v>0.80920000000000003</c:v>
                </c:pt>
                <c:pt idx="4">
                  <c:v>0.89800000000000002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EA0-40EC-B61C-1C5DF32E2F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1759887"/>
        <c:axId val="1551776527"/>
      </c:barChart>
      <c:catAx>
        <c:axId val="1551759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Times New Roman" panose="02020603050405020304" pitchFamily="18" charset="0"/>
              </a:defRPr>
            </a:pPr>
            <a:endParaRPr lang="zh-SG"/>
          </a:p>
        </c:txPr>
        <c:crossAx val="1551776527"/>
        <c:crosses val="autoZero"/>
        <c:auto val="1"/>
        <c:lblAlgn val="ctr"/>
        <c:lblOffset val="100"/>
        <c:noMultiLvlLbl val="0"/>
      </c:catAx>
      <c:valAx>
        <c:axId val="1551776527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SG"/>
          </a:p>
        </c:txPr>
        <c:crossAx val="1551759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9987846432375748E-2"/>
          <c:y val="0.75707934590114656"/>
          <c:w val="0.87282971936200282"/>
          <c:h val="0.216595527100740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Times New Roman" panose="02020603050405020304" pitchFamily="18" charset="0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宋体" panose="02010600030101010101" pitchFamily="2" charset="-122"/>
          <a:ea typeface="宋体" panose="02010600030101010101" pitchFamily="2" charset="-122"/>
          <a:cs typeface="Times New Roman" panose="02020603050405020304" pitchFamily="18" charset="0"/>
        </a:defRPr>
      </a:pPr>
      <a:endParaRPr lang="zh-SG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Basic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Environmental Concern</c:v>
                </c:pt>
                <c:pt idx="1">
                  <c:v>Environmental Attitude</c:v>
                </c:pt>
                <c:pt idx="2">
                  <c:v>Environmental Responsibility</c:v>
                </c:pt>
                <c:pt idx="3">
                  <c:v>Environmental Behavior</c:v>
                </c:pt>
                <c:pt idx="4">
                  <c:v>Eco-friendly Consumption Decisions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1.3</c:v>
                </c:pt>
                <c:pt idx="1">
                  <c:v>3.2</c:v>
                </c:pt>
                <c:pt idx="2">
                  <c:v>2.5</c:v>
                </c:pt>
                <c:pt idx="3">
                  <c:v>2.2999999999999998</c:v>
                </c:pt>
                <c:pt idx="4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7-401B-A238-09B8DEECB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72351471"/>
        <c:axId val="1489943071"/>
      </c:barChart>
      <c:catAx>
        <c:axId val="14723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489943071"/>
        <c:crosses val="autoZero"/>
        <c:auto val="1"/>
        <c:lblAlgn val="ctr"/>
        <c:lblOffset val="100"/>
        <c:noMultiLvlLbl val="0"/>
      </c:catAx>
      <c:valAx>
        <c:axId val="1489943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472351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83390196617567"/>
          <c:y val="0.86186224060570082"/>
          <c:w val="0.10894161069506567"/>
          <c:h val="7.34933193675703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Pragmatic</c:v>
                </c:pt>
              </c:strCache>
            </c:strRef>
          </c:tx>
          <c:spPr>
            <a:solidFill>
              <a:srgbClr val="77B15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Environmental Concern</c:v>
                </c:pt>
                <c:pt idx="1">
                  <c:v>Environmental Attitude</c:v>
                </c:pt>
                <c:pt idx="2">
                  <c:v>Environmental Responsibility</c:v>
                </c:pt>
                <c:pt idx="3">
                  <c:v>Environmental Behavior</c:v>
                </c:pt>
                <c:pt idx="4">
                  <c:v>Eco-friendly Consumption Decisions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3.4666670000000002</c:v>
                </c:pt>
                <c:pt idx="1">
                  <c:v>3.9666670000000002</c:v>
                </c:pt>
                <c:pt idx="2">
                  <c:v>3.8333330000000001</c:v>
                </c:pt>
                <c:pt idx="3">
                  <c:v>3.1666669999999999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7-401B-A238-09B8DEECB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72351471"/>
        <c:axId val="1489943071"/>
      </c:barChart>
      <c:catAx>
        <c:axId val="14723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489943071"/>
        <c:crosses val="autoZero"/>
        <c:auto val="1"/>
        <c:lblAlgn val="ctr"/>
        <c:lblOffset val="100"/>
        <c:noMultiLvlLbl val="0"/>
      </c:catAx>
      <c:valAx>
        <c:axId val="1489943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472351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SG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DB3F8-76C7-CD7E-496D-6D892F347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8C1617-1E59-4049-06B8-8C4B9A761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D600E1-F815-9296-8E5D-A66460EE4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72117-3750-2A5F-1064-701D964F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974F8D-45CA-0B89-4BC2-075570EE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47645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50BB9-B1E2-0DFA-8812-EE3D0B4B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7D34AC-8E0F-9E9D-B693-D631B748C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2BE633-4CAB-F8DF-6E83-7C2921A4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347A5-1D4B-73C3-E10D-D9FDF57A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DE3B1-4DBD-DA5B-B307-54B9A449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57560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1BBA6A-0B4A-89BA-C362-9D248F8E8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8195A7-ADA2-58AC-4135-427CEEA29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460E49-00D8-CECF-ADA5-14E8089C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B1AAAD-6872-33BD-76BD-C49E8DF87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0FC55-C17B-DB56-D6C4-0BC23A73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13786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982B9-BB60-D28E-3B31-EA3CCDC5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6B95D-E377-6CB9-A675-F4C9B1172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B2C860-B107-D2D8-C960-19DDB1EA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443FC9-CE1E-F69A-9706-F6F48F23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EDD011-9BD4-F759-BEDF-97EB48AB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85716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ED863-22D2-5AB4-2CC4-B179C337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14B112-9AFE-5510-5B74-81C9B3ADD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4BB281-F8BE-08AA-85A4-1F94429C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F2E8AC-55BC-9415-4E80-60D9D276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39048-EA6C-FC10-B389-183E89AF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99466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26DC8-6A30-6F0C-B107-D1726B30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69E8C9-C4B3-8395-D946-B691FA075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1CC11F-032B-71D1-19F3-AA4B4187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091F1A-3742-1CB6-B096-A6B560F0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FFC691-27B6-813C-7F0B-BD0C3A7B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E09F5-6760-3FD3-D5A5-BCD54598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06700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3EB42-F90E-C0CE-2912-FEDC6196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4DECEE-8C1C-08D5-B47E-4894A2484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DC04AE-0D91-EA65-E0D7-6CE1EDAB0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840C1B-5FBE-AA01-89A2-72A031A05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FC85F0-5540-B840-7F2D-9F11A6C4D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27D38D-0E4F-1FDF-4D4F-7671AE8A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D8C15E-2364-3BA2-B278-CD2B6609E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B085E7-4CDD-F023-857C-2375F08C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20012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74941-7851-5B60-F8E3-37C9017C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DBB521-3276-2374-2752-698B66BF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BC8ED0-0B98-4DD2-C0B1-0E41D189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8A78D8-BB79-1704-347B-B6D93834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910587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0ADE9F-E3A8-4AD5-B8D0-F6AF16F8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93E5B2-C0B4-C6F3-50BD-1E3E35A6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0C728-01E9-B400-F582-8DF95E50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316879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A0996-3A55-C829-E1E1-05E23327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4AAE3-6F89-CCAD-0B0C-11EA1AE3C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44D508-897B-EA0E-7423-75E23E8AC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BABB0F-22F2-E901-142E-21F6D1E8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066834-1CF1-E708-E0C4-871222C2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E7BAE7-BF36-A151-84A6-222200BE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42731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ED57E-CC76-638F-BBE7-CBD9A7F5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2478C4-0244-6901-3098-47CC17C62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6EF2FF-5583-2EB8-788B-7F8F85071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D430A-5111-01F6-444E-EAC2A653A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1B6548-99B1-F615-9965-18E96A67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DC21F-6685-66A7-AB63-014BA227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92745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62DC98-DFE2-29E4-3E15-39446662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28CD40-8EC7-321A-AE7A-C74E9172D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56FB70-15C6-FCA3-1308-033E2A2C3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9F1A7-C6C3-48BA-B43F-E5A8EA365A27}" type="datetimeFigureOut">
              <a:rPr lang="zh-SG" altLang="en-US" smtClean="0"/>
              <a:t>30/10/25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EAC0A8-6CF1-5B13-C24B-79F1F2597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BB8B4-ED35-516C-888F-6E2DE5D9A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1D1A6-29FE-46AF-92D9-13D0B262A76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77859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38.svg"/><Relationship Id="rId4" Type="http://schemas.openxmlformats.org/officeDocument/2006/relationships/image" Target="../media/image15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hart" Target="../charts/char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chart" Target="../charts/chart13.xml"/><Relationship Id="rId4" Type="http://schemas.openxmlformats.org/officeDocument/2006/relationships/image" Target="../media/image5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1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B99E4BB-BC74-D894-398D-80F8FFAF9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68" t="23494" r="23804" b="23494"/>
          <a:stretch/>
        </p:blipFill>
        <p:spPr bwMode="auto">
          <a:xfrm>
            <a:off x="-100516" y="-6092"/>
            <a:ext cx="12292516" cy="691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5546390-C433-6E5A-3113-21E6944A54B2}"/>
              </a:ext>
            </a:extLst>
          </p:cNvPr>
          <p:cNvGrpSpPr/>
          <p:nvPr/>
        </p:nvGrpSpPr>
        <p:grpSpPr>
          <a:xfrm>
            <a:off x="8125515" y="-6859185"/>
            <a:ext cx="12455239" cy="18149397"/>
            <a:chOff x="4993483" y="-7112221"/>
            <a:chExt cx="12455239" cy="18149397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7062118-9257-0F0A-0E16-96EFEA519DC5}"/>
                </a:ext>
              </a:extLst>
            </p:cNvPr>
            <p:cNvSpPr/>
            <p:nvPr/>
          </p:nvSpPr>
          <p:spPr>
            <a:xfrm rot="17094612">
              <a:off x="4990367" y="-6861415"/>
              <a:ext cx="12709162" cy="12207549"/>
            </a:xfrm>
            <a:custGeom>
              <a:avLst/>
              <a:gdLst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0 w 7437027"/>
                <a:gd name="connsiteY4" fmla="*/ 11487329 h 12834043"/>
                <a:gd name="connsiteX5" fmla="*/ 36141 w 7437027"/>
                <a:gd name="connsiteY5" fmla="*/ 11439452 h 12834043"/>
                <a:gd name="connsiteX6" fmla="*/ 1719516 w 7437027"/>
                <a:gd name="connsiteY6" fmla="*/ 7638702 h 12834043"/>
                <a:gd name="connsiteX7" fmla="*/ 171873 w 7437027"/>
                <a:gd name="connsiteY7" fmla="*/ 119204 h 12834043"/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0 w 7437027"/>
                <a:gd name="connsiteY4" fmla="*/ 11487329 h 12834043"/>
                <a:gd name="connsiteX5" fmla="*/ 1891011 w 7437027"/>
                <a:gd name="connsiteY5" fmla="*/ 11442572 h 12834043"/>
                <a:gd name="connsiteX6" fmla="*/ 1719516 w 7437027"/>
                <a:gd name="connsiteY6" fmla="*/ 7638702 h 12834043"/>
                <a:gd name="connsiteX7" fmla="*/ 171873 w 7437027"/>
                <a:gd name="connsiteY7" fmla="*/ 119204 h 12834043"/>
                <a:gd name="connsiteX8" fmla="*/ 16514 w 7437027"/>
                <a:gd name="connsiteY8" fmla="*/ 0 h 12834043"/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1891011 w 7437027"/>
                <a:gd name="connsiteY4" fmla="*/ 11442572 h 12834043"/>
                <a:gd name="connsiteX5" fmla="*/ 1719516 w 7437027"/>
                <a:gd name="connsiteY5" fmla="*/ 7638702 h 12834043"/>
                <a:gd name="connsiteX6" fmla="*/ 171873 w 7437027"/>
                <a:gd name="connsiteY6" fmla="*/ 119204 h 12834043"/>
                <a:gd name="connsiteX7" fmla="*/ 16514 w 7437027"/>
                <a:gd name="connsiteY7" fmla="*/ 0 h 1283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7027" h="12834043">
                  <a:moveTo>
                    <a:pt x="16514" y="0"/>
                  </a:moveTo>
                  <a:lnTo>
                    <a:pt x="7437027" y="1"/>
                  </a:lnTo>
                  <a:lnTo>
                    <a:pt x="7437027" y="12834043"/>
                  </a:lnTo>
                  <a:lnTo>
                    <a:pt x="0" y="12834043"/>
                  </a:lnTo>
                  <a:lnTo>
                    <a:pt x="1891011" y="11442572"/>
                  </a:lnTo>
                  <a:cubicBezTo>
                    <a:pt x="2634309" y="10418654"/>
                    <a:pt x="1377359" y="9111941"/>
                    <a:pt x="1719516" y="7638702"/>
                  </a:cubicBezTo>
                  <a:cubicBezTo>
                    <a:pt x="2460853" y="4446684"/>
                    <a:pt x="1773425" y="1440382"/>
                    <a:pt x="171873" y="119204"/>
                  </a:cubicBezTo>
                  <a:lnTo>
                    <a:pt x="1651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EA0F"/>
                </a:gs>
                <a:gs pos="70000">
                  <a:srgbClr val="98ED47">
                    <a:alpha val="81000"/>
                  </a:srgbClr>
                </a:gs>
                <a:gs pos="25000">
                  <a:srgbClr val="47EF73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SG" altLang="en-US" dirty="0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D0FFD02-D2C3-D204-0AA1-52CD56DEC9E2}"/>
                </a:ext>
              </a:extLst>
            </p:cNvPr>
            <p:cNvSpPr/>
            <p:nvPr/>
          </p:nvSpPr>
          <p:spPr>
            <a:xfrm rot="2373407">
              <a:off x="4993483" y="-1346102"/>
              <a:ext cx="8084995" cy="12383278"/>
            </a:xfrm>
            <a:custGeom>
              <a:avLst/>
              <a:gdLst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0 w 7437027"/>
                <a:gd name="connsiteY4" fmla="*/ 11487329 h 12834043"/>
                <a:gd name="connsiteX5" fmla="*/ 36141 w 7437027"/>
                <a:gd name="connsiteY5" fmla="*/ 11439452 h 12834043"/>
                <a:gd name="connsiteX6" fmla="*/ 1719516 w 7437027"/>
                <a:gd name="connsiteY6" fmla="*/ 7638702 h 12834043"/>
                <a:gd name="connsiteX7" fmla="*/ 171873 w 7437027"/>
                <a:gd name="connsiteY7" fmla="*/ 119204 h 12834043"/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0 w 7437027"/>
                <a:gd name="connsiteY4" fmla="*/ 11487329 h 12834043"/>
                <a:gd name="connsiteX5" fmla="*/ 1891011 w 7437027"/>
                <a:gd name="connsiteY5" fmla="*/ 11442572 h 12834043"/>
                <a:gd name="connsiteX6" fmla="*/ 1719516 w 7437027"/>
                <a:gd name="connsiteY6" fmla="*/ 7638702 h 12834043"/>
                <a:gd name="connsiteX7" fmla="*/ 171873 w 7437027"/>
                <a:gd name="connsiteY7" fmla="*/ 119204 h 12834043"/>
                <a:gd name="connsiteX8" fmla="*/ 16514 w 7437027"/>
                <a:gd name="connsiteY8" fmla="*/ 0 h 12834043"/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1891011 w 7437027"/>
                <a:gd name="connsiteY4" fmla="*/ 11442572 h 12834043"/>
                <a:gd name="connsiteX5" fmla="*/ 1719516 w 7437027"/>
                <a:gd name="connsiteY5" fmla="*/ 7638702 h 12834043"/>
                <a:gd name="connsiteX6" fmla="*/ 171873 w 7437027"/>
                <a:gd name="connsiteY6" fmla="*/ 119204 h 12834043"/>
                <a:gd name="connsiteX7" fmla="*/ 16514 w 7437027"/>
                <a:gd name="connsiteY7" fmla="*/ 0 h 1283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7027" h="12834043">
                  <a:moveTo>
                    <a:pt x="16514" y="0"/>
                  </a:moveTo>
                  <a:lnTo>
                    <a:pt x="7437027" y="1"/>
                  </a:lnTo>
                  <a:lnTo>
                    <a:pt x="7437027" y="12834043"/>
                  </a:lnTo>
                  <a:lnTo>
                    <a:pt x="0" y="12834043"/>
                  </a:lnTo>
                  <a:lnTo>
                    <a:pt x="1891011" y="11442572"/>
                  </a:lnTo>
                  <a:cubicBezTo>
                    <a:pt x="2634309" y="10418654"/>
                    <a:pt x="1377359" y="9111941"/>
                    <a:pt x="1719516" y="7638702"/>
                  </a:cubicBezTo>
                  <a:cubicBezTo>
                    <a:pt x="2460853" y="4446684"/>
                    <a:pt x="1773425" y="1440382"/>
                    <a:pt x="171873" y="119204"/>
                  </a:cubicBezTo>
                  <a:lnTo>
                    <a:pt x="1651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EA0F"/>
                </a:gs>
                <a:gs pos="70000">
                  <a:srgbClr val="98ED47">
                    <a:alpha val="81000"/>
                  </a:srgbClr>
                </a:gs>
                <a:gs pos="25000">
                  <a:srgbClr val="47EF73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SG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FB8CED8-9CE2-D622-7052-68C8C32F4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268">
            <a:off x="11014803" y="4509954"/>
            <a:ext cx="921427" cy="921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052D8B-D794-224C-63A6-068FE139D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28" y="56540"/>
            <a:ext cx="6858000" cy="68519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2B510E-688D-6ABD-CBF6-8625E038793E}"/>
              </a:ext>
            </a:extLst>
          </p:cNvPr>
          <p:cNvSpPr txBox="1"/>
          <p:nvPr/>
        </p:nvSpPr>
        <p:spPr>
          <a:xfrm>
            <a:off x="928690" y="2624439"/>
            <a:ext cx="601044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56000">
                      <a:srgbClr val="8AF365"/>
                    </a:gs>
                  </a:gsLst>
                  <a:lin ang="5400000" scaled="1"/>
                </a:gra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Greening</a:t>
            </a:r>
            <a:r>
              <a:rPr lang="en-US" altLang="zh-CN" sz="4800" dirty="0">
                <a:solidFill>
                  <a:schemeClr val="bg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 IdleFish</a:t>
            </a:r>
            <a:endParaRPr lang="zh-SG" altLang="en-US" sz="4800" dirty="0">
              <a:gradFill>
                <a:gsLst>
                  <a:gs pos="100000">
                    <a:schemeClr val="bg1">
                      <a:alpha val="0"/>
                    </a:schemeClr>
                  </a:gs>
                  <a:gs pos="56000">
                    <a:srgbClr val="8AF365"/>
                  </a:gs>
                </a:gsLst>
                <a:lin ang="5400000" scaled="1"/>
              </a:gradFill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7BB902-5C20-C474-8CB0-9219B5AD9A9A}"/>
              </a:ext>
            </a:extLst>
          </p:cNvPr>
          <p:cNvSpPr txBox="1"/>
          <p:nvPr/>
        </p:nvSpPr>
        <p:spPr>
          <a:xfrm>
            <a:off x="2506193" y="1762126"/>
            <a:ext cx="6726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The Joy of </a:t>
            </a:r>
            <a:r>
              <a:rPr lang="en-US" altLang="zh-CN" sz="4800" dirty="0">
                <a:gradFill>
                  <a:gsLst>
                    <a:gs pos="99000">
                      <a:schemeClr val="accent4"/>
                    </a:gs>
                    <a:gs pos="45000">
                      <a:srgbClr val="FFA680"/>
                    </a:gs>
                  </a:gsLst>
                  <a:lin ang="5400000" scaled="1"/>
                </a:gra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Reuse</a:t>
            </a:r>
            <a:endParaRPr lang="zh-SG" altLang="en-US" sz="4800" dirty="0">
              <a:gradFill>
                <a:gsLst>
                  <a:gs pos="99000">
                    <a:schemeClr val="accent4"/>
                  </a:gs>
                  <a:gs pos="45000">
                    <a:srgbClr val="FFA680"/>
                  </a:gs>
                </a:gsLst>
                <a:lin ang="5400000" scaled="1"/>
              </a:gradFill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481AB6-7C18-A431-A3BD-47FC20D3D6FC}"/>
              </a:ext>
            </a:extLst>
          </p:cNvPr>
          <p:cNvSpPr txBox="1"/>
          <p:nvPr/>
        </p:nvSpPr>
        <p:spPr>
          <a:xfrm>
            <a:off x="928690" y="3576511"/>
            <a:ext cx="6857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Consumer Acceptance and Improvement Strategies for </a:t>
            </a:r>
            <a:r>
              <a:rPr lang="en-US" altLang="zh-CN" sz="2400" b="1" dirty="0">
                <a:solidFill>
                  <a:srgbClr val="FFE60F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IdleFish</a:t>
            </a:r>
            <a:r>
              <a:rPr lang="en-US" altLang="zh-CN" sz="2400" dirty="0">
                <a:solidFill>
                  <a:schemeClr val="bg1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’s Green Marketing: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Evidence from </a:t>
            </a:r>
            <a:r>
              <a:rPr lang="en-US" altLang="zh-CN" sz="2400" b="1" dirty="0">
                <a:solidFill>
                  <a:srgbClr val="ADF66A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the Low-Carbon Double 11 Campaign</a:t>
            </a:r>
            <a:endParaRPr lang="zh-SG" altLang="en-US" sz="2400" b="1" dirty="0">
              <a:solidFill>
                <a:schemeClr val="bg1"/>
              </a:solidFill>
              <a:latin typeface="Aptos" panose="020B00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1E0BB8-E90A-59DB-8835-8C0146FAD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3613">
            <a:off x="8275659" y="5293068"/>
            <a:ext cx="971044" cy="971044"/>
          </a:xfrm>
          <a:prstGeom prst="rect">
            <a:avLst/>
          </a:prstGeom>
        </p:spPr>
      </p:pic>
      <p:pic>
        <p:nvPicPr>
          <p:cNvPr id="18" name="Picture 2" descr="闲鱼app下载-闲鱼客户端7.3.31 安卓最新版-精品下载">
            <a:extLst>
              <a:ext uri="{FF2B5EF4-FFF2-40B4-BE49-F238E27FC236}">
                <a16:creationId xmlns:a16="http://schemas.microsoft.com/office/drawing/2014/main" id="{99E5750D-0E66-DF60-9EA9-EE1FDBB0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03" y="1238728"/>
            <a:ext cx="1294267" cy="1294267"/>
          </a:xfrm>
          <a:prstGeom prst="rect">
            <a:avLst/>
          </a:prstGeom>
          <a:noFill/>
          <a:effectLst>
            <a:outerShdw blurRad="596900" dist="38100" dir="5400000" algn="t" rotWithShape="0">
              <a:schemeClr val="accent4">
                <a:alpha val="6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87ACEF-C599-41D4-AC14-7491D89C03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6689" y="1000249"/>
            <a:ext cx="910437" cy="9104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390CDC8-EF14-4474-F572-8A4785D633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2258" flipH="1">
            <a:off x="386120" y="2453257"/>
            <a:ext cx="872085" cy="872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BFC55D-ADAB-3594-A2BB-69227B7BB77C}"/>
              </a:ext>
            </a:extLst>
          </p:cNvPr>
          <p:cNvSpPr txBox="1"/>
          <p:nvPr/>
        </p:nvSpPr>
        <p:spPr>
          <a:xfrm>
            <a:off x="1130403" y="876986"/>
            <a:ext cx="1294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E60F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IdleFish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214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4E63A911-2371-8E00-C21D-B487C8DDE4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701897"/>
              </p:ext>
            </p:extLst>
          </p:nvPr>
        </p:nvGraphicFramePr>
        <p:xfrm>
          <a:off x="6947158" y="1314700"/>
          <a:ext cx="5032236" cy="2590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FFBA8F64-0CDA-9F2F-2B2F-917D9F9645E9}"/>
              </a:ext>
            </a:extLst>
          </p:cNvPr>
          <p:cNvGrpSpPr/>
          <p:nvPr/>
        </p:nvGrpSpPr>
        <p:grpSpPr>
          <a:xfrm>
            <a:off x="3022191" y="1273505"/>
            <a:ext cx="3826932" cy="1400541"/>
            <a:chOff x="3022191" y="1273505"/>
            <a:chExt cx="3826932" cy="140054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E845F5E-D2CB-9041-C652-24C1FE4E4836}"/>
                </a:ext>
              </a:extLst>
            </p:cNvPr>
            <p:cNvSpPr/>
            <p:nvPr/>
          </p:nvSpPr>
          <p:spPr>
            <a:xfrm>
              <a:off x="3022191" y="1273505"/>
              <a:ext cx="3826932" cy="1400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A8C009-1617-E801-AEBD-970EFC6A5EE5}"/>
                </a:ext>
              </a:extLst>
            </p:cNvPr>
            <p:cNvSpPr txBox="1"/>
            <p:nvPr/>
          </p:nvSpPr>
          <p:spPr>
            <a:xfrm>
              <a:off x="3212556" y="1285210"/>
              <a:ext cx="3441334" cy="1349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FFC000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Over 50%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of IdleFish users </a:t>
              </a:r>
              <a:r>
                <a:rPr lang="en-US" altLang="zh-CN" sz="1400" b="1" dirty="0">
                  <a:solidFill>
                    <a:srgbClr val="FFC000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have not joined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the “Low-Carbon Double 11” campaign, suggesting significant market potential</a:t>
              </a:r>
              <a:endParaRPr lang="zh-CN" altLang="en-US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4" name="副标题 2">
            <a:extLst>
              <a:ext uri="{FF2B5EF4-FFF2-40B4-BE49-F238E27FC236}">
                <a16:creationId xmlns:a16="http://schemas.microsoft.com/office/drawing/2014/main" id="{A51A0912-202B-DDC7-CA68-52AC5463EF26}"/>
              </a:ext>
            </a:extLst>
          </p:cNvPr>
          <p:cNvSpPr txBox="1">
            <a:spLocks/>
          </p:cNvSpPr>
          <p:nvPr/>
        </p:nvSpPr>
        <p:spPr>
          <a:xfrm>
            <a:off x="611926" y="580562"/>
            <a:ext cx="8257754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Current Status of Users’ Participation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95BDE60-0347-CAD5-4A4F-940C257A4A44}"/>
              </a:ext>
            </a:extLst>
          </p:cNvPr>
          <p:cNvGrpSpPr/>
          <p:nvPr/>
        </p:nvGrpSpPr>
        <p:grpSpPr>
          <a:xfrm>
            <a:off x="4883886" y="2928848"/>
            <a:ext cx="3457860" cy="308922"/>
            <a:chOff x="4846498" y="3571205"/>
            <a:chExt cx="3457860" cy="30892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51480F9-AE9C-C600-611B-CB1B100E34FE}"/>
                </a:ext>
              </a:extLst>
            </p:cNvPr>
            <p:cNvGrpSpPr/>
            <p:nvPr/>
          </p:nvGrpSpPr>
          <p:grpSpPr>
            <a:xfrm>
              <a:off x="4944533" y="3651527"/>
              <a:ext cx="3359825" cy="228600"/>
              <a:chOff x="4944533" y="3651527"/>
              <a:chExt cx="3359825" cy="228600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73BA928-6985-4649-5E71-EF129A182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4533" y="3651527"/>
                <a:ext cx="1" cy="228600"/>
              </a:xfrm>
              <a:prstGeom prst="line">
                <a:avLst/>
              </a:prstGeom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BA26C5FE-0740-D43D-7225-46B922176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4533" y="3880127"/>
                <a:ext cx="3359825" cy="0"/>
              </a:xfrm>
              <a:prstGeom prst="line">
                <a:avLst/>
              </a:prstGeom>
              <a:ln w="22225" cap="rnd">
                <a:solidFill>
                  <a:schemeClr val="accent4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1DFE3B6-11EA-5EA7-463D-931B46A43D7D}"/>
                </a:ext>
              </a:extLst>
            </p:cNvPr>
            <p:cNvSpPr/>
            <p:nvPr/>
          </p:nvSpPr>
          <p:spPr>
            <a:xfrm>
              <a:off x="4846498" y="3571205"/>
              <a:ext cx="196071" cy="1960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sp>
        <p:nvSpPr>
          <p:cNvPr id="20" name="副标题 2">
            <a:extLst>
              <a:ext uri="{FF2B5EF4-FFF2-40B4-BE49-F238E27FC236}">
                <a16:creationId xmlns:a16="http://schemas.microsoft.com/office/drawing/2014/main" id="{1FBBEA95-1F64-1179-EB1F-E94C4422D192}"/>
              </a:ext>
            </a:extLst>
          </p:cNvPr>
          <p:cNvSpPr txBox="1">
            <a:spLocks/>
          </p:cNvSpPr>
          <p:nvPr/>
        </p:nvSpPr>
        <p:spPr>
          <a:xfrm>
            <a:off x="611926" y="3620349"/>
            <a:ext cx="7903407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Browsing time on IdleFish is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positively related </a:t>
            </a: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 participation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aphicFrame>
        <p:nvGraphicFramePr>
          <p:cNvPr id="30" name="图表 29">
            <a:extLst>
              <a:ext uri="{FF2B5EF4-FFF2-40B4-BE49-F238E27FC236}">
                <a16:creationId xmlns:a16="http://schemas.microsoft.com/office/drawing/2014/main" id="{59D13F7D-1F83-1DBE-EA9D-53EDE7D71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058677"/>
              </p:ext>
            </p:extLst>
          </p:nvPr>
        </p:nvGraphicFramePr>
        <p:xfrm>
          <a:off x="990073" y="4135336"/>
          <a:ext cx="6113990" cy="2722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3C2E7F42-0E3E-A1DC-5535-06C37E677872}"/>
              </a:ext>
            </a:extLst>
          </p:cNvPr>
          <p:cNvGrpSpPr/>
          <p:nvPr/>
        </p:nvGrpSpPr>
        <p:grpSpPr>
          <a:xfrm>
            <a:off x="7374995" y="4135336"/>
            <a:ext cx="3826932" cy="1317294"/>
            <a:chOff x="7374995" y="4135336"/>
            <a:chExt cx="3826932" cy="131729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4E77A1F-70E8-9698-DD83-90F3D197D0ED}"/>
                </a:ext>
              </a:extLst>
            </p:cNvPr>
            <p:cNvSpPr/>
            <p:nvPr/>
          </p:nvSpPr>
          <p:spPr>
            <a:xfrm>
              <a:off x="7374995" y="4135336"/>
              <a:ext cx="3826932" cy="1317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F225778-6810-D6A8-6A6B-FC74F8A66AAA}"/>
                </a:ext>
              </a:extLst>
            </p:cNvPr>
            <p:cNvSpPr txBox="1"/>
            <p:nvPr/>
          </p:nvSpPr>
          <p:spPr>
            <a:xfrm>
              <a:off x="7518047" y="4238889"/>
              <a:ext cx="3683880" cy="102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The more time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users spend on the IdleFish platform,</a:t>
              </a:r>
              <a:r>
                <a:rPr lang="en-US" altLang="zh-CN" sz="140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 the higher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their likelihood of participating in campaigns.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1210265-E01D-5837-706F-86BE7AB203D0}"/>
              </a:ext>
            </a:extLst>
          </p:cNvPr>
          <p:cNvGrpSpPr/>
          <p:nvPr/>
        </p:nvGrpSpPr>
        <p:grpSpPr>
          <a:xfrm>
            <a:off x="7376106" y="5624830"/>
            <a:ext cx="4245764" cy="607032"/>
            <a:chOff x="7333335" y="6289861"/>
            <a:chExt cx="4245764" cy="60703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32CE9F5-0A37-6E77-499C-7BBE8294ABFB}"/>
                </a:ext>
              </a:extLst>
            </p:cNvPr>
            <p:cNvSpPr txBox="1"/>
            <p:nvPr/>
          </p:nvSpPr>
          <p:spPr>
            <a:xfrm>
              <a:off x="7333335" y="6319812"/>
              <a:ext cx="265600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Among users with an average browsing time of over </a:t>
              </a:r>
              <a:r>
                <a:rPr lang="en-US" altLang="zh-CN" sz="105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60</a:t>
              </a:r>
              <a:r>
                <a:rPr lang="en-US" altLang="zh-CN" sz="10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minutes, the proportion who have participated in campaigns is</a:t>
              </a:r>
              <a:endParaRPr lang="zh-CN" altLang="en-US" sz="105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37" name="副标题 2">
              <a:extLst>
                <a:ext uri="{FF2B5EF4-FFF2-40B4-BE49-F238E27FC236}">
                  <a16:creationId xmlns:a16="http://schemas.microsoft.com/office/drawing/2014/main" id="{6E249393-8AAB-5153-9CB3-658F5F959747}"/>
                </a:ext>
              </a:extLst>
            </p:cNvPr>
            <p:cNvSpPr txBox="1">
              <a:spLocks/>
            </p:cNvSpPr>
            <p:nvPr/>
          </p:nvSpPr>
          <p:spPr>
            <a:xfrm>
              <a:off x="10023155" y="6289861"/>
              <a:ext cx="1555944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dirty="0">
                  <a:solidFill>
                    <a:schemeClr val="accent6">
                      <a:lumMod val="7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75.21%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C3F62E9-F46D-E54E-A82D-317C27C4169D}"/>
              </a:ext>
            </a:extLst>
          </p:cNvPr>
          <p:cNvGrpSpPr/>
          <p:nvPr/>
        </p:nvGrpSpPr>
        <p:grpSpPr>
          <a:xfrm>
            <a:off x="7376106" y="6216841"/>
            <a:ext cx="4245764" cy="577081"/>
            <a:chOff x="7332224" y="5618714"/>
            <a:chExt cx="4245764" cy="57708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02EB883-304E-9669-305D-FC5E387DB571}"/>
                </a:ext>
              </a:extLst>
            </p:cNvPr>
            <p:cNvSpPr txBox="1"/>
            <p:nvPr/>
          </p:nvSpPr>
          <p:spPr>
            <a:xfrm>
              <a:off x="7332224" y="5618714"/>
              <a:ext cx="265600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Among users with an average browsing time of </a:t>
              </a:r>
              <a:r>
                <a:rPr lang="en-US" altLang="zh-CN" sz="105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30–-60</a:t>
              </a:r>
              <a:r>
                <a:rPr lang="en-US" altLang="zh-CN" sz="10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minutes, the proportion who have participated in campaigns is</a:t>
              </a:r>
              <a:endParaRPr lang="zh-CN" altLang="en-US" sz="105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35" name="副标题 2">
              <a:extLst>
                <a:ext uri="{FF2B5EF4-FFF2-40B4-BE49-F238E27FC236}">
                  <a16:creationId xmlns:a16="http://schemas.microsoft.com/office/drawing/2014/main" id="{60306E81-CAAA-2D8A-32B5-6C360FF8B5E0}"/>
                </a:ext>
              </a:extLst>
            </p:cNvPr>
            <p:cNvSpPr txBox="1">
              <a:spLocks/>
            </p:cNvSpPr>
            <p:nvPr/>
          </p:nvSpPr>
          <p:spPr>
            <a:xfrm>
              <a:off x="10022044" y="5654299"/>
              <a:ext cx="1555944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dirty="0">
                  <a:solidFill>
                    <a:schemeClr val="accent6">
                      <a:lumMod val="7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86.96%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892868A-FE91-943E-344A-EBA15296B06D}"/>
              </a:ext>
            </a:extLst>
          </p:cNvPr>
          <p:cNvGrpSpPr/>
          <p:nvPr/>
        </p:nvGrpSpPr>
        <p:grpSpPr>
          <a:xfrm>
            <a:off x="6653890" y="5757405"/>
            <a:ext cx="644516" cy="196071"/>
            <a:chOff x="7757877" y="3770558"/>
            <a:chExt cx="644516" cy="196071"/>
          </a:xfrm>
          <a:solidFill>
            <a:schemeClr val="accent6">
              <a:lumMod val="60000"/>
              <a:lumOff val="40000"/>
            </a:schemeClr>
          </a:solidFill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4B8462D-6850-D00A-F12E-BA1DEE027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7877" y="3880127"/>
              <a:ext cx="546481" cy="0"/>
            </a:xfrm>
            <a:prstGeom prst="line">
              <a:avLst/>
            </a:prstGeom>
            <a:grpFill/>
            <a:ln w="22225" cap="rnd">
              <a:solidFill>
                <a:schemeClr val="accent6">
                  <a:lumMod val="60000"/>
                  <a:lumOff val="40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8139B47-D392-79F7-D59E-ECCE9789E8A1}"/>
                </a:ext>
              </a:extLst>
            </p:cNvPr>
            <p:cNvSpPr/>
            <p:nvPr/>
          </p:nvSpPr>
          <p:spPr>
            <a:xfrm>
              <a:off x="8206322" y="3770558"/>
              <a:ext cx="196071" cy="196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93A6724-6804-7066-191F-54123C76B235}"/>
              </a:ext>
            </a:extLst>
          </p:cNvPr>
          <p:cNvGrpSpPr/>
          <p:nvPr/>
        </p:nvGrpSpPr>
        <p:grpSpPr>
          <a:xfrm>
            <a:off x="4863106" y="6404584"/>
            <a:ext cx="2437028" cy="196071"/>
            <a:chOff x="4911101" y="3986334"/>
            <a:chExt cx="2437028" cy="196071"/>
          </a:xfrm>
          <a:solidFill>
            <a:schemeClr val="accent6"/>
          </a:solidFill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5068804-1C4B-77B4-B5EC-311B9F03FE44}"/>
                </a:ext>
              </a:extLst>
            </p:cNvPr>
            <p:cNvGrpSpPr/>
            <p:nvPr/>
          </p:nvGrpSpPr>
          <p:grpSpPr>
            <a:xfrm>
              <a:off x="4911101" y="3986334"/>
              <a:ext cx="2240957" cy="99204"/>
              <a:chOff x="4911101" y="3986334"/>
              <a:chExt cx="2240957" cy="99204"/>
            </a:xfrm>
            <a:grpFill/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1023186-A322-20FB-9097-88F55EF0B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101" y="3986334"/>
                <a:ext cx="0" cy="99203"/>
              </a:xfrm>
              <a:prstGeom prst="line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822D9028-93A8-EBA9-AE5E-DAFD8551F2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1101" y="4085537"/>
                <a:ext cx="2240957" cy="1"/>
              </a:xfrm>
              <a:prstGeom prst="line">
                <a:avLst/>
              </a:prstGeom>
              <a:grpFill/>
              <a:ln w="22225" cap="rnd">
                <a:solidFill>
                  <a:schemeClr val="accent6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1C7A4FC-49E8-7E6C-6F7C-F487F52062C7}"/>
                </a:ext>
              </a:extLst>
            </p:cNvPr>
            <p:cNvSpPr/>
            <p:nvPr/>
          </p:nvSpPr>
          <p:spPr>
            <a:xfrm>
              <a:off x="7152058" y="3986334"/>
              <a:ext cx="196071" cy="196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F1DF443-F4D5-DEE4-1E3A-7BAC7C80F8E7}"/>
              </a:ext>
            </a:extLst>
          </p:cNvPr>
          <p:cNvGrpSpPr/>
          <p:nvPr/>
        </p:nvGrpSpPr>
        <p:grpSpPr>
          <a:xfrm>
            <a:off x="-62731" y="1551379"/>
            <a:ext cx="6476690" cy="4401020"/>
            <a:chOff x="-1686519" y="-1802414"/>
            <a:chExt cx="8156183" cy="5542264"/>
          </a:xfrm>
        </p:grpSpPr>
        <p:sp>
          <p:nvSpPr>
            <p:cNvPr id="61" name="弧形 60">
              <a:extLst>
                <a:ext uri="{FF2B5EF4-FFF2-40B4-BE49-F238E27FC236}">
                  <a16:creationId xmlns:a16="http://schemas.microsoft.com/office/drawing/2014/main" id="{A12A840F-B423-2101-A6C6-83CC3F4D6030}"/>
                </a:ext>
              </a:extLst>
            </p:cNvPr>
            <p:cNvSpPr/>
            <p:nvPr/>
          </p:nvSpPr>
          <p:spPr>
            <a:xfrm rot="4892750">
              <a:off x="-379559" y="-3109374"/>
              <a:ext cx="5542264" cy="8156183"/>
            </a:xfrm>
            <a:prstGeom prst="arc">
              <a:avLst>
                <a:gd name="adj1" fmla="val 17598913"/>
                <a:gd name="adj2" fmla="val 1920698"/>
              </a:avLst>
            </a:prstGeom>
            <a:ln w="127000" cap="rnd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AF2555CE-7336-6EAF-31F1-BFB33945E840}"/>
                </a:ext>
              </a:extLst>
            </p:cNvPr>
            <p:cNvSpPr/>
            <p:nvPr/>
          </p:nvSpPr>
          <p:spPr>
            <a:xfrm rot="2439710">
              <a:off x="5934064" y="1626082"/>
              <a:ext cx="425054" cy="350866"/>
            </a:xfrm>
            <a:prstGeom prst="triangl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sp>
        <p:nvSpPr>
          <p:cNvPr id="63" name="副标题 2">
            <a:extLst>
              <a:ext uri="{FF2B5EF4-FFF2-40B4-BE49-F238E27FC236}">
                <a16:creationId xmlns:a16="http://schemas.microsoft.com/office/drawing/2014/main" id="{15EB965B-5AE4-006A-6113-8FDCBAF9A923}"/>
              </a:ext>
            </a:extLst>
          </p:cNvPr>
          <p:cNvSpPr txBox="1">
            <a:spLocks/>
          </p:cNvSpPr>
          <p:nvPr/>
        </p:nvSpPr>
        <p:spPr>
          <a:xfrm>
            <a:off x="7102335" y="1071228"/>
            <a:ext cx="1555944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FFC000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59.39%</a:t>
            </a:r>
            <a:endParaRPr lang="zh-CN" altLang="en-US" dirty="0">
              <a:solidFill>
                <a:srgbClr val="FFC000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64" name="副标题 2">
            <a:extLst>
              <a:ext uri="{FF2B5EF4-FFF2-40B4-BE49-F238E27FC236}">
                <a16:creationId xmlns:a16="http://schemas.microsoft.com/office/drawing/2014/main" id="{257E57DE-4444-B8AC-3847-A67EEB03222A}"/>
              </a:ext>
            </a:extLst>
          </p:cNvPr>
          <p:cNvSpPr txBox="1">
            <a:spLocks/>
          </p:cNvSpPr>
          <p:nvPr/>
        </p:nvSpPr>
        <p:spPr>
          <a:xfrm>
            <a:off x="10032108" y="1869641"/>
            <a:ext cx="1555944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40.06%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77453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23BB3C44-C73E-FC63-CDBA-BBB5A2A71FBC}"/>
              </a:ext>
            </a:extLst>
          </p:cNvPr>
          <p:cNvSpPr txBox="1">
            <a:spLocks/>
          </p:cNvSpPr>
          <p:nvPr/>
        </p:nvSpPr>
        <p:spPr>
          <a:xfrm>
            <a:off x="611926" y="580562"/>
            <a:ext cx="9467136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Browsing Behavior During Double 11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B69EF47-6046-AF71-5DC6-0BBD09AE1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4138560"/>
              </p:ext>
            </p:extLst>
          </p:nvPr>
        </p:nvGraphicFramePr>
        <p:xfrm>
          <a:off x="537882" y="1785587"/>
          <a:ext cx="5456109" cy="3705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图形 11">
            <a:extLst>
              <a:ext uri="{FF2B5EF4-FFF2-40B4-BE49-F238E27FC236}">
                <a16:creationId xmlns:a16="http://schemas.microsoft.com/office/drawing/2014/main" id="{4CAC7EC8-CD34-FBA0-2CF2-BE8939CC9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8646" y="2295487"/>
            <a:ext cx="378669" cy="378669"/>
          </a:xfrm>
          <a:prstGeom prst="rect">
            <a:avLst/>
          </a:prstGeom>
        </p:spPr>
      </p:pic>
      <p:pic>
        <p:nvPicPr>
          <p:cNvPr id="17" name="Picture 2" descr="闲鱼app下载-闲鱼客户端7.3.31 安卓最新版-精品下载">
            <a:extLst>
              <a:ext uri="{FF2B5EF4-FFF2-40B4-BE49-F238E27FC236}">
                <a16:creationId xmlns:a16="http://schemas.microsoft.com/office/drawing/2014/main" id="{CF000E8D-B1FA-1F56-0621-DA0A29B7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0" y="2803290"/>
            <a:ext cx="414970" cy="4149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D0F31BF1-7E72-0E60-6916-664B84E1A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094962"/>
              </p:ext>
            </p:extLst>
          </p:nvPr>
        </p:nvGraphicFramePr>
        <p:xfrm>
          <a:off x="6228916" y="1788366"/>
          <a:ext cx="5447147" cy="3700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2" name="图形 21">
            <a:extLst>
              <a:ext uri="{FF2B5EF4-FFF2-40B4-BE49-F238E27FC236}">
                <a16:creationId xmlns:a16="http://schemas.microsoft.com/office/drawing/2014/main" id="{4E561FFF-100D-186E-94DA-78F46747D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8592" y="2884270"/>
            <a:ext cx="456219" cy="456219"/>
          </a:xfrm>
          <a:prstGeom prst="rect">
            <a:avLst/>
          </a:prstGeom>
        </p:spPr>
      </p:pic>
      <p:pic>
        <p:nvPicPr>
          <p:cNvPr id="25" name="Picture 2" descr="闲鱼app下载-闲鱼客户端7.3.31 安卓最新版-精品下载">
            <a:extLst>
              <a:ext uri="{FF2B5EF4-FFF2-40B4-BE49-F238E27FC236}">
                <a16:creationId xmlns:a16="http://schemas.microsoft.com/office/drawing/2014/main" id="{8D6208FA-7D14-11A3-53B4-C8985978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558" y="3218260"/>
            <a:ext cx="414970" cy="4149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副标题 2">
            <a:extLst>
              <a:ext uri="{FF2B5EF4-FFF2-40B4-BE49-F238E27FC236}">
                <a16:creationId xmlns:a16="http://schemas.microsoft.com/office/drawing/2014/main" id="{6FDC0ED8-2444-B01F-6D5B-F69547FFE4A9}"/>
              </a:ext>
            </a:extLst>
          </p:cNvPr>
          <p:cNvSpPr txBox="1">
            <a:spLocks/>
          </p:cNvSpPr>
          <p:nvPr/>
        </p:nvSpPr>
        <p:spPr>
          <a:xfrm>
            <a:off x="8499333" y="1668298"/>
            <a:ext cx="4002148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Did not participate</a:t>
            </a:r>
            <a:endParaRPr lang="zh-CN" altLang="en-US" dirty="0">
              <a:solidFill>
                <a:schemeClr val="accent4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8" name="副标题 2">
            <a:extLst>
              <a:ext uri="{FF2B5EF4-FFF2-40B4-BE49-F238E27FC236}">
                <a16:creationId xmlns:a16="http://schemas.microsoft.com/office/drawing/2014/main" id="{4581C2EE-B838-514E-BD73-45EA50095083}"/>
              </a:ext>
            </a:extLst>
          </p:cNvPr>
          <p:cNvSpPr txBox="1">
            <a:spLocks/>
          </p:cNvSpPr>
          <p:nvPr/>
        </p:nvSpPr>
        <p:spPr>
          <a:xfrm>
            <a:off x="3611563" y="1671980"/>
            <a:ext cx="2344492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Participated</a:t>
            </a:r>
            <a:endParaRPr lang="zh-CN" altLang="en-US" dirty="0">
              <a:solidFill>
                <a:schemeClr val="accent6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BBC6A1D9-3A87-2BCC-7F97-FD1755A6B563}"/>
              </a:ext>
            </a:extLst>
          </p:cNvPr>
          <p:cNvSpPr/>
          <p:nvPr/>
        </p:nvSpPr>
        <p:spPr>
          <a:xfrm>
            <a:off x="1046458" y="1329549"/>
            <a:ext cx="808994" cy="322237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D34F8D8-C7EE-680B-F95C-93FB54C075FF}"/>
              </a:ext>
            </a:extLst>
          </p:cNvPr>
          <p:cNvSpPr/>
          <p:nvPr/>
        </p:nvSpPr>
        <p:spPr>
          <a:xfrm>
            <a:off x="2712625" y="1690751"/>
            <a:ext cx="763200" cy="2861171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8A53D80-66E5-4697-47DC-B7D4CD1DFA09}"/>
              </a:ext>
            </a:extLst>
          </p:cNvPr>
          <p:cNvSpPr/>
          <p:nvPr/>
        </p:nvSpPr>
        <p:spPr>
          <a:xfrm>
            <a:off x="6764765" y="1501111"/>
            <a:ext cx="808994" cy="3056844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29C8B8A-F72A-6B48-E2C7-FA4C324A1EDA}"/>
              </a:ext>
            </a:extLst>
          </p:cNvPr>
          <p:cNvSpPr/>
          <p:nvPr/>
        </p:nvSpPr>
        <p:spPr>
          <a:xfrm>
            <a:off x="8403315" y="2142121"/>
            <a:ext cx="808994" cy="242865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443FF03-000D-1CB9-9BCC-F2A7DA039D81}"/>
              </a:ext>
            </a:extLst>
          </p:cNvPr>
          <p:cNvSpPr/>
          <p:nvPr/>
        </p:nvSpPr>
        <p:spPr>
          <a:xfrm>
            <a:off x="1898834" y="2136089"/>
            <a:ext cx="763200" cy="2428651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0261C8A-B99E-CAE5-DC00-ECD8CA2619C3}"/>
              </a:ext>
            </a:extLst>
          </p:cNvPr>
          <p:cNvSpPr/>
          <p:nvPr/>
        </p:nvSpPr>
        <p:spPr>
          <a:xfrm>
            <a:off x="10715553" y="2878238"/>
            <a:ext cx="808994" cy="1673684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16C670-6143-0962-130C-553C32570196}"/>
              </a:ext>
            </a:extLst>
          </p:cNvPr>
          <p:cNvSpPr/>
          <p:nvPr/>
        </p:nvSpPr>
        <p:spPr>
          <a:xfrm>
            <a:off x="7641462" y="2680188"/>
            <a:ext cx="678040" cy="1897429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86AC3B-6599-47D5-C5B3-8600B84E5769}"/>
              </a:ext>
            </a:extLst>
          </p:cNvPr>
          <p:cNvSpPr/>
          <p:nvPr/>
        </p:nvSpPr>
        <p:spPr>
          <a:xfrm>
            <a:off x="5071782" y="2168159"/>
            <a:ext cx="763200" cy="2383764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0C33D8F-0493-0510-EDDB-5CC493CAFDA0}"/>
              </a:ext>
            </a:extLst>
          </p:cNvPr>
          <p:cNvGrpSpPr/>
          <p:nvPr/>
        </p:nvGrpSpPr>
        <p:grpSpPr>
          <a:xfrm>
            <a:off x="3562451" y="5078272"/>
            <a:ext cx="5115081" cy="1622384"/>
            <a:chOff x="3538458" y="5386397"/>
            <a:chExt cx="5115081" cy="162238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922D483-88F0-3F25-4271-F96E7A897899}"/>
                </a:ext>
              </a:extLst>
            </p:cNvPr>
            <p:cNvSpPr/>
            <p:nvPr/>
          </p:nvSpPr>
          <p:spPr>
            <a:xfrm>
              <a:off x="3538458" y="5386397"/>
              <a:ext cx="5115081" cy="1622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EE2998-A3CB-7F9D-83D4-921DBC058C17}"/>
                </a:ext>
              </a:extLst>
            </p:cNvPr>
            <p:cNvSpPr txBox="1"/>
            <p:nvPr/>
          </p:nvSpPr>
          <p:spPr>
            <a:xfrm>
              <a:off x="3828522" y="5393242"/>
              <a:ext cx="4806274" cy="152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rgbClr val="FC8848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E-commerce</a:t>
              </a:r>
              <a:r>
                <a:rPr lang="en-US" altLang="zh-CN" sz="16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, </a:t>
              </a:r>
              <a:r>
                <a:rPr lang="en-US" altLang="zh-CN" sz="1600" b="1" dirty="0">
                  <a:solidFill>
                    <a:srgbClr val="F40303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social media</a:t>
              </a:r>
              <a:r>
                <a:rPr lang="en-US" altLang="zh-CN" sz="16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, </a:t>
              </a:r>
              <a:r>
                <a:rPr lang="en-US" altLang="zh-CN" sz="1600" b="1" dirty="0">
                  <a:solidFill>
                    <a:srgbClr val="9DC3E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short video</a:t>
              </a:r>
              <a:r>
                <a:rPr lang="en-US" altLang="zh-CN" sz="16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, and </a:t>
              </a:r>
              <a:r>
                <a:rPr lang="en-US" altLang="zh-CN" sz="1600" b="1" dirty="0">
                  <a:solidFill>
                    <a:srgbClr val="EC5D85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comprehensive platforms</a:t>
              </a:r>
              <a:r>
                <a:rPr lang="en-US" altLang="zh-CN" sz="16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are widely preferred by all IdleFish users, regardless of campaign participation.</a:t>
              </a:r>
              <a:endParaRPr lang="zh-CN" altLang="en-US" sz="16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B557C05B-6EC4-FF63-18B6-DCE1D3D14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4427" y="2453365"/>
            <a:ext cx="462507" cy="46250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DC2196C-2A4B-C32B-FE07-A001C3372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314" y="3176588"/>
            <a:ext cx="419347" cy="41934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0D83558-FD86-ED71-6A97-B56714DDC4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3896" y="1627926"/>
            <a:ext cx="546639" cy="14577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0176BB0-49A0-933C-BCA3-931F44F83B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6099" y="3350414"/>
            <a:ext cx="419347" cy="41934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BDF74E5-9137-C517-C666-644DE5645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5108" y="1866661"/>
            <a:ext cx="462507" cy="46250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3A4DCAE-F133-5529-79CC-05D550070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19565" y="1899707"/>
            <a:ext cx="546639" cy="14577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29D0D60-6826-C1E5-6D8D-1794BEBB83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1521" y="2440078"/>
            <a:ext cx="426192" cy="4261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36F074C-2FD8-AE73-EB93-044BD25BEF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32446" y="3062754"/>
            <a:ext cx="426192" cy="4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512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2913272-8981-A313-9FCF-B1E4015A5ECE}"/>
              </a:ext>
            </a:extLst>
          </p:cNvPr>
          <p:cNvSpPr txBox="1">
            <a:spLocks/>
          </p:cNvSpPr>
          <p:nvPr/>
        </p:nvSpPr>
        <p:spPr>
          <a:xfrm>
            <a:off x="615424" y="459283"/>
            <a:ext cx="11403411" cy="403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Marketing Activity Design Preferences Across Different Age Groups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8FA549C3-96CB-533F-F310-3E807FE67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541971"/>
              </p:ext>
            </p:extLst>
          </p:nvPr>
        </p:nvGraphicFramePr>
        <p:xfrm>
          <a:off x="826715" y="1388712"/>
          <a:ext cx="7184507" cy="5218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8366D6-E97F-932C-93FF-4FD6EB0A1726}"/>
              </a:ext>
            </a:extLst>
          </p:cNvPr>
          <p:cNvGrpSpPr/>
          <p:nvPr/>
        </p:nvGrpSpPr>
        <p:grpSpPr>
          <a:xfrm>
            <a:off x="8348959" y="2677324"/>
            <a:ext cx="3669877" cy="1227259"/>
            <a:chOff x="8348962" y="1987300"/>
            <a:chExt cx="3669877" cy="112021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0931FD-098A-8595-9A45-C99C8BFD8D61}"/>
                </a:ext>
              </a:extLst>
            </p:cNvPr>
            <p:cNvSpPr/>
            <p:nvPr/>
          </p:nvSpPr>
          <p:spPr>
            <a:xfrm>
              <a:off x="8348962" y="2008873"/>
              <a:ext cx="3669877" cy="1098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7AAE99E-DF4D-7278-3DEF-B9A794CD7E1A}"/>
                </a:ext>
              </a:extLst>
            </p:cNvPr>
            <p:cNvSpPr txBox="1"/>
            <p:nvPr/>
          </p:nvSpPr>
          <p:spPr>
            <a:xfrm>
              <a:off x="9045628" y="1987300"/>
              <a:ext cx="2973211" cy="104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Trendy and creative activities are </a:t>
              </a:r>
              <a:r>
                <a:rPr lang="en-US" altLang="zh-CN" sz="1400" b="1" dirty="0">
                  <a:solidFill>
                    <a:srgbClr val="70AD47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more popular among younger users.</a:t>
              </a:r>
              <a:r>
                <a:rPr lang="zh-CN" altLang="en-US" sz="1400" b="1" dirty="0">
                  <a:solidFill>
                    <a:srgbClr val="70AD47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Offline activities are </a:t>
              </a:r>
              <a:r>
                <a:rPr lang="en-US" altLang="zh-CN" sz="1400" b="1" dirty="0">
                  <a:solidFill>
                    <a:srgbClr val="70AD47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more favored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by young adults.</a:t>
              </a:r>
              <a:endParaRPr lang="zh-CN" altLang="en-US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B607060E-C1E7-CBFB-E125-0B9725607941}"/>
                </a:ext>
              </a:extLst>
            </p:cNvPr>
            <p:cNvSpPr txBox="1">
              <a:spLocks/>
            </p:cNvSpPr>
            <p:nvPr/>
          </p:nvSpPr>
          <p:spPr>
            <a:xfrm>
              <a:off x="8519384" y="2317751"/>
              <a:ext cx="438148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4000" dirty="0">
                  <a:solidFill>
                    <a:schemeClr val="accent6">
                      <a:lumMod val="75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2</a:t>
              </a:r>
              <a:endParaRPr lang="zh-CN" altLang="en-US" sz="4000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31620D4-19E5-66B4-3AA5-4892041ED16D}"/>
              </a:ext>
            </a:extLst>
          </p:cNvPr>
          <p:cNvGrpSpPr/>
          <p:nvPr/>
        </p:nvGrpSpPr>
        <p:grpSpPr>
          <a:xfrm>
            <a:off x="8348961" y="4079945"/>
            <a:ext cx="3669878" cy="1689135"/>
            <a:chOff x="8348963" y="3213203"/>
            <a:chExt cx="3669878" cy="168913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4E6276-2F07-1271-5160-95A9CB6CDE3B}"/>
                </a:ext>
              </a:extLst>
            </p:cNvPr>
            <p:cNvSpPr/>
            <p:nvPr/>
          </p:nvSpPr>
          <p:spPr>
            <a:xfrm>
              <a:off x="8348963" y="3213203"/>
              <a:ext cx="3669878" cy="1689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C9060E8-F701-B701-58F3-9B16EF860629}"/>
                </a:ext>
              </a:extLst>
            </p:cNvPr>
            <p:cNvSpPr txBox="1"/>
            <p:nvPr/>
          </p:nvSpPr>
          <p:spPr>
            <a:xfrm>
              <a:off x="9097895" y="3319940"/>
              <a:ext cx="2920946" cy="1416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Brand collaborations, lotteries/cashback promotions, and mass public welfare activities </a:t>
              </a:r>
              <a:r>
                <a:rPr lang="en-US" altLang="zh-CN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have a moderate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and </a:t>
              </a:r>
              <a:r>
                <a:rPr lang="en-US" altLang="zh-CN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relatively stable level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of popularity</a:t>
              </a:r>
              <a:endParaRPr lang="zh-CN" altLang="en-US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16" name="副标题 2">
              <a:extLst>
                <a:ext uri="{FF2B5EF4-FFF2-40B4-BE49-F238E27FC236}">
                  <a16:creationId xmlns:a16="http://schemas.microsoft.com/office/drawing/2014/main" id="{7CD72558-128E-155C-BF47-20869FA69A99}"/>
                </a:ext>
              </a:extLst>
            </p:cNvPr>
            <p:cNvSpPr txBox="1">
              <a:spLocks/>
            </p:cNvSpPr>
            <p:nvPr/>
          </p:nvSpPr>
          <p:spPr>
            <a:xfrm>
              <a:off x="8519384" y="3459168"/>
              <a:ext cx="438148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4000" dirty="0">
                  <a:solidFill>
                    <a:schemeClr val="accent6">
                      <a:lumMod val="75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3</a:t>
              </a:r>
              <a:endParaRPr lang="zh-CN" altLang="en-US" sz="4000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B6169B7-50AD-E29F-B845-1168AB3C34EB}"/>
              </a:ext>
            </a:extLst>
          </p:cNvPr>
          <p:cNvGrpSpPr/>
          <p:nvPr/>
        </p:nvGrpSpPr>
        <p:grpSpPr>
          <a:xfrm>
            <a:off x="8348961" y="1383156"/>
            <a:ext cx="3669875" cy="1150608"/>
            <a:chOff x="8348963" y="4566313"/>
            <a:chExt cx="3669875" cy="115060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697BCD5-B625-FF0C-3DB9-A7D0B60AD7D4}"/>
                </a:ext>
              </a:extLst>
            </p:cNvPr>
            <p:cNvSpPr/>
            <p:nvPr/>
          </p:nvSpPr>
          <p:spPr>
            <a:xfrm>
              <a:off x="8348963" y="4566313"/>
              <a:ext cx="3669875" cy="1150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637681-AB89-AE59-DAB4-3878911F8FE0}"/>
                </a:ext>
              </a:extLst>
            </p:cNvPr>
            <p:cNvSpPr txBox="1"/>
            <p:nvPr/>
          </p:nvSpPr>
          <p:spPr>
            <a:xfrm>
              <a:off x="9045627" y="4772285"/>
              <a:ext cx="297321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Activities with personal contribution are </a:t>
              </a:r>
              <a:r>
                <a:rPr lang="en-US" altLang="zh-CN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less favored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by most age groups</a:t>
              </a:r>
              <a:endParaRPr lang="zh-CN" altLang="en-US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21" name="副标题 2">
              <a:extLst>
                <a:ext uri="{FF2B5EF4-FFF2-40B4-BE49-F238E27FC236}">
                  <a16:creationId xmlns:a16="http://schemas.microsoft.com/office/drawing/2014/main" id="{D1F14265-B47B-17D1-9072-A38818B0EFDC}"/>
                </a:ext>
              </a:extLst>
            </p:cNvPr>
            <p:cNvSpPr txBox="1">
              <a:spLocks/>
            </p:cNvSpPr>
            <p:nvPr/>
          </p:nvSpPr>
          <p:spPr>
            <a:xfrm>
              <a:off x="8519384" y="4883135"/>
              <a:ext cx="438148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4000" dirty="0">
                  <a:solidFill>
                    <a:schemeClr val="accent6">
                      <a:lumMod val="75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1</a:t>
              </a:r>
              <a:endParaRPr lang="zh-CN" altLang="en-US" sz="4000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1745622-9ED1-BCB2-0895-7C86BB40074D}"/>
              </a:ext>
            </a:extLst>
          </p:cNvPr>
          <p:cNvGrpSpPr/>
          <p:nvPr/>
        </p:nvGrpSpPr>
        <p:grpSpPr>
          <a:xfrm>
            <a:off x="7554979" y="4359965"/>
            <a:ext cx="683677" cy="196071"/>
            <a:chOff x="6664452" y="3986334"/>
            <a:chExt cx="683677" cy="196071"/>
          </a:xfrm>
          <a:solidFill>
            <a:schemeClr val="accent6"/>
          </a:solidFill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49D112-F0E4-E7B9-5980-DCBD56FCBD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4452" y="4084369"/>
              <a:ext cx="487606" cy="1168"/>
            </a:xfrm>
            <a:prstGeom prst="line">
              <a:avLst/>
            </a:prstGeom>
            <a:grpFill/>
            <a:ln w="22225" cap="rnd">
              <a:solidFill>
                <a:srgbClr val="FFC00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FE081A5-78D2-1C96-CA78-C3886781A966}"/>
                </a:ext>
              </a:extLst>
            </p:cNvPr>
            <p:cNvSpPr/>
            <p:nvPr/>
          </p:nvSpPr>
          <p:spPr>
            <a:xfrm>
              <a:off x="7152058" y="3986334"/>
              <a:ext cx="196071" cy="1960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C2BDAF-0B60-E6EA-7C7F-21D3E176C384}"/>
              </a:ext>
            </a:extLst>
          </p:cNvPr>
          <p:cNvGrpSpPr/>
          <p:nvPr/>
        </p:nvGrpSpPr>
        <p:grpSpPr>
          <a:xfrm>
            <a:off x="7557962" y="4703089"/>
            <a:ext cx="683677" cy="196071"/>
            <a:chOff x="6664452" y="3986334"/>
            <a:chExt cx="683677" cy="196071"/>
          </a:xfrm>
          <a:solidFill>
            <a:schemeClr val="accent6">
              <a:lumMod val="60000"/>
              <a:lumOff val="40000"/>
            </a:schemeClr>
          </a:solidFill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BC281E2-DBE4-B4D0-5C04-CC249022B8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4452" y="4084369"/>
              <a:ext cx="487606" cy="1168"/>
            </a:xfrm>
            <a:prstGeom prst="line">
              <a:avLst/>
            </a:prstGeom>
            <a:grpFill/>
            <a:ln w="22225" cap="rnd">
              <a:solidFill>
                <a:schemeClr val="accent6">
                  <a:lumMod val="60000"/>
                  <a:lumOff val="40000"/>
                </a:schemeClr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4567D1B-7CFD-F692-0AA0-419819BF2926}"/>
                </a:ext>
              </a:extLst>
            </p:cNvPr>
            <p:cNvSpPr/>
            <p:nvPr/>
          </p:nvSpPr>
          <p:spPr>
            <a:xfrm>
              <a:off x="7152058" y="3986334"/>
              <a:ext cx="196071" cy="196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D4CC90-686D-3571-749C-B896771F1371}"/>
              </a:ext>
            </a:extLst>
          </p:cNvPr>
          <p:cNvGrpSpPr/>
          <p:nvPr/>
        </p:nvGrpSpPr>
        <p:grpSpPr>
          <a:xfrm>
            <a:off x="7554979" y="1801532"/>
            <a:ext cx="683677" cy="196071"/>
            <a:chOff x="6664452" y="3986334"/>
            <a:chExt cx="683677" cy="196071"/>
          </a:xfrm>
          <a:solidFill>
            <a:schemeClr val="accent6"/>
          </a:solidFill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4849318-63F5-D587-EC0B-65C97C63DA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4452" y="4084369"/>
              <a:ext cx="487606" cy="1168"/>
            </a:xfrm>
            <a:prstGeom prst="line">
              <a:avLst/>
            </a:prstGeom>
            <a:grpFill/>
            <a:ln w="22225" cap="rnd">
              <a:solidFill>
                <a:srgbClr val="FFC00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D4D51EB-7A89-D6B6-F2EF-4DD83B45CFAB}"/>
                </a:ext>
              </a:extLst>
            </p:cNvPr>
            <p:cNvSpPr/>
            <p:nvPr/>
          </p:nvSpPr>
          <p:spPr>
            <a:xfrm>
              <a:off x="7152058" y="3986334"/>
              <a:ext cx="196071" cy="1960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A62190D-0A09-B0D5-E243-2F9E7E2823F2}"/>
              </a:ext>
            </a:extLst>
          </p:cNvPr>
          <p:cNvGrpSpPr/>
          <p:nvPr/>
        </p:nvGrpSpPr>
        <p:grpSpPr>
          <a:xfrm>
            <a:off x="7554979" y="2216342"/>
            <a:ext cx="683679" cy="873617"/>
            <a:chOff x="7554979" y="2216342"/>
            <a:chExt cx="683679" cy="873617"/>
          </a:xfrm>
          <a:solidFill>
            <a:schemeClr val="accent6">
              <a:lumMod val="75000"/>
            </a:schemeClr>
          </a:solidFill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B15ABC5-F0F0-28B7-14CD-4548CF888979}"/>
                </a:ext>
              </a:extLst>
            </p:cNvPr>
            <p:cNvGrpSpPr/>
            <p:nvPr/>
          </p:nvGrpSpPr>
          <p:grpSpPr>
            <a:xfrm rot="5400000">
              <a:off x="7660318" y="2511619"/>
              <a:ext cx="873617" cy="283063"/>
              <a:chOff x="7083436" y="3587691"/>
              <a:chExt cx="873617" cy="283063"/>
            </a:xfrm>
            <a:grpFill/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B15C44BA-7635-5756-66DB-1D6F25ADFB95}"/>
                  </a:ext>
                </a:extLst>
              </p:cNvPr>
              <p:cNvGrpSpPr/>
              <p:nvPr/>
            </p:nvGrpSpPr>
            <p:grpSpPr>
              <a:xfrm>
                <a:off x="7083436" y="3668015"/>
                <a:ext cx="775583" cy="202739"/>
                <a:chOff x="7083436" y="3668015"/>
                <a:chExt cx="775583" cy="202739"/>
              </a:xfrm>
              <a:grpFill/>
            </p:grpSpPr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7B8A75F-3D10-491F-2255-B582D01AF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757650" y="3769384"/>
                  <a:ext cx="202738" cy="0"/>
                </a:xfrm>
                <a:prstGeom prst="line">
                  <a:avLst/>
                </a:prstGeom>
                <a:grpFill/>
                <a:ln w="22225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6AEA6983-48FC-5DCD-29EA-537FE9616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7471227" y="3482963"/>
                  <a:ext cx="0" cy="775581"/>
                </a:xfrm>
                <a:prstGeom prst="line">
                  <a:avLst/>
                </a:prstGeom>
                <a:grpFill/>
                <a:ln w="22225" cap="rnd">
                  <a:solidFill>
                    <a:schemeClr val="accent6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F28A190C-48E0-C104-83CC-44FF552ABEAF}"/>
                  </a:ext>
                </a:extLst>
              </p:cNvPr>
              <p:cNvSpPr/>
              <p:nvPr/>
            </p:nvSpPr>
            <p:spPr>
              <a:xfrm>
                <a:off x="7760982" y="3587691"/>
                <a:ext cx="196071" cy="196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64F08A2-C31B-94E2-AC76-5D382DE70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4979" y="2216342"/>
              <a:ext cx="400618" cy="0"/>
            </a:xfrm>
            <a:prstGeom prst="line">
              <a:avLst/>
            </a:prstGeom>
            <a:grpFill/>
            <a:ln w="22225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87C9B37-EB49-06C3-3A9D-C29575BE388F}"/>
              </a:ext>
            </a:extLst>
          </p:cNvPr>
          <p:cNvGrpSpPr/>
          <p:nvPr/>
        </p:nvGrpSpPr>
        <p:grpSpPr>
          <a:xfrm>
            <a:off x="7553645" y="2889640"/>
            <a:ext cx="685012" cy="573009"/>
            <a:chOff x="7556103" y="2332420"/>
            <a:chExt cx="685012" cy="573009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A05BBE9-20D4-0059-638C-E6C91969C3BA}"/>
                </a:ext>
              </a:extLst>
            </p:cNvPr>
            <p:cNvGrpSpPr/>
            <p:nvPr/>
          </p:nvGrpSpPr>
          <p:grpSpPr>
            <a:xfrm rot="5400000">
              <a:off x="7758567" y="2422880"/>
              <a:ext cx="573008" cy="392089"/>
              <a:chOff x="7199512" y="3585236"/>
              <a:chExt cx="573008" cy="392089"/>
            </a:xfrm>
            <a:grpFill/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558D447D-02B1-D32D-4E31-82CE7C29F8C4}"/>
                  </a:ext>
                </a:extLst>
              </p:cNvPr>
              <p:cNvGrpSpPr/>
              <p:nvPr/>
            </p:nvGrpSpPr>
            <p:grpSpPr>
              <a:xfrm>
                <a:off x="7199512" y="3665561"/>
                <a:ext cx="474973" cy="311764"/>
                <a:chOff x="7199512" y="3665561"/>
                <a:chExt cx="474973" cy="311764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C4E79204-B298-3366-2534-5493E7F3B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518603" y="3821443"/>
                  <a:ext cx="311764" cy="0"/>
                </a:xfrm>
                <a:prstGeom prst="line">
                  <a:avLst/>
                </a:prstGeom>
                <a:grpFill/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22C88882-3A4A-AB7A-A428-6EBF46977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7433839" y="3734226"/>
                  <a:ext cx="6317" cy="474971"/>
                </a:xfrm>
                <a:prstGeom prst="line">
                  <a:avLst/>
                </a:prstGeom>
                <a:grpFill/>
                <a:ln w="22225" cap="rnd">
                  <a:solidFill>
                    <a:schemeClr val="accent2">
                      <a:lumMod val="60000"/>
                      <a:lumOff val="40000"/>
                    </a:schemeClr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983DF9C-3069-D7A7-CE70-2CFE609251AC}"/>
                  </a:ext>
                </a:extLst>
              </p:cNvPr>
              <p:cNvSpPr/>
              <p:nvPr/>
            </p:nvSpPr>
            <p:spPr>
              <a:xfrm>
                <a:off x="7576449" y="3585236"/>
                <a:ext cx="196071" cy="196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</p:grp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25036E1-D57F-D53D-9527-51B3A9A63D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6103" y="2332420"/>
              <a:ext cx="286510" cy="2"/>
            </a:xfrm>
            <a:prstGeom prst="line">
              <a:avLst/>
            </a:prstGeom>
            <a:grpFill/>
            <a:ln w="22225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490E1FB-3162-3BDE-FB42-2E17EBB7FC63}"/>
              </a:ext>
            </a:extLst>
          </p:cNvPr>
          <p:cNvGrpSpPr/>
          <p:nvPr/>
        </p:nvGrpSpPr>
        <p:grpSpPr>
          <a:xfrm>
            <a:off x="7554979" y="3549145"/>
            <a:ext cx="692449" cy="669961"/>
            <a:chOff x="7548666" y="2235468"/>
            <a:chExt cx="692449" cy="669961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9FBA68CC-6925-3DB3-B8DD-1372FFA95FBB}"/>
                </a:ext>
              </a:extLst>
            </p:cNvPr>
            <p:cNvGrpSpPr/>
            <p:nvPr/>
          </p:nvGrpSpPr>
          <p:grpSpPr>
            <a:xfrm rot="5400000">
              <a:off x="7710092" y="2374405"/>
              <a:ext cx="669958" cy="392089"/>
              <a:chOff x="7102562" y="3585236"/>
              <a:chExt cx="669958" cy="392089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9574B804-56BC-4AB0-C1E0-CDA7F9695867}"/>
                  </a:ext>
                </a:extLst>
              </p:cNvPr>
              <p:cNvGrpSpPr/>
              <p:nvPr/>
            </p:nvGrpSpPr>
            <p:grpSpPr>
              <a:xfrm>
                <a:off x="7102562" y="3665561"/>
                <a:ext cx="571923" cy="311764"/>
                <a:chOff x="7102562" y="3665561"/>
                <a:chExt cx="571923" cy="311764"/>
              </a:xfrm>
              <a:grpFill/>
            </p:grpSpPr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970CDE66-210B-0D6D-FA9B-B8E0F06FB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518603" y="3821443"/>
                  <a:ext cx="311764" cy="0"/>
                </a:xfrm>
                <a:prstGeom prst="line">
                  <a:avLst/>
                </a:prstGeom>
                <a:grpFill/>
                <a:ln w="222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0730DDD2-C479-3562-1A2E-158D12744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7388523" y="3688910"/>
                  <a:ext cx="0" cy="571921"/>
                </a:xfrm>
                <a:prstGeom prst="line">
                  <a:avLst/>
                </a:prstGeom>
                <a:grpFill/>
                <a:ln w="22225" cap="rnd">
                  <a:solidFill>
                    <a:schemeClr val="accent4">
                      <a:lumMod val="60000"/>
                      <a:lumOff val="40000"/>
                    </a:schemeClr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672C58D1-81A2-087B-EF70-57ECFB117B5E}"/>
                  </a:ext>
                </a:extLst>
              </p:cNvPr>
              <p:cNvSpPr/>
              <p:nvPr/>
            </p:nvSpPr>
            <p:spPr>
              <a:xfrm>
                <a:off x="7576449" y="3585236"/>
                <a:ext cx="196071" cy="19607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</p:grp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13ED378-329E-6A64-1CB3-EA93D992A7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8666" y="2235468"/>
              <a:ext cx="286510" cy="2"/>
            </a:xfrm>
            <a:prstGeom prst="line">
              <a:avLst/>
            </a:prstGeom>
            <a:grpFill/>
            <a:ln w="22225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295439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7A7CAC00-8E5D-3B11-0D4B-A30271F3A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226303"/>
              </p:ext>
            </p:extLst>
          </p:nvPr>
        </p:nvGraphicFramePr>
        <p:xfrm>
          <a:off x="168628" y="1518939"/>
          <a:ext cx="6217379" cy="3860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C5479674-F472-8DE6-ED6A-6269DC0CF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333363"/>
              </p:ext>
            </p:extLst>
          </p:nvPr>
        </p:nvGraphicFramePr>
        <p:xfrm>
          <a:off x="5997934" y="1547079"/>
          <a:ext cx="6194066" cy="4396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副标题 2">
            <a:extLst>
              <a:ext uri="{FF2B5EF4-FFF2-40B4-BE49-F238E27FC236}">
                <a16:creationId xmlns:a16="http://schemas.microsoft.com/office/drawing/2014/main" id="{29093771-EBC2-4A34-5DC5-F18AE42C166A}"/>
              </a:ext>
            </a:extLst>
          </p:cNvPr>
          <p:cNvSpPr txBox="1">
            <a:spLocks/>
          </p:cNvSpPr>
          <p:nvPr/>
        </p:nvSpPr>
        <p:spPr>
          <a:xfrm>
            <a:off x="611925" y="469385"/>
            <a:ext cx="11219970" cy="327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Overview of IdleFish Market’s Environmental Value (Descriptive Statistics)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85C14AE5-1CD0-F75E-794C-977D9F5BDA61}"/>
              </a:ext>
            </a:extLst>
          </p:cNvPr>
          <p:cNvSpPr txBox="1">
            <a:spLocks/>
          </p:cNvSpPr>
          <p:nvPr/>
        </p:nvSpPr>
        <p:spPr>
          <a:xfrm>
            <a:off x="670423" y="1478567"/>
            <a:ext cx="5086357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Users’ environmental concern →</a:t>
            </a:r>
            <a:r>
              <a:rPr lang="en-US" altLang="zh-CN" sz="16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positively related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 campaign acceptance</a:t>
            </a:r>
            <a:endParaRPr lang="zh-CN" altLang="en-US" sz="1600" dirty="0">
              <a:solidFill>
                <a:schemeClr val="accent6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BFD0F4-845B-C36B-9D12-32356F07CAC0}"/>
              </a:ext>
            </a:extLst>
          </p:cNvPr>
          <p:cNvGrpSpPr/>
          <p:nvPr/>
        </p:nvGrpSpPr>
        <p:grpSpPr>
          <a:xfrm>
            <a:off x="506382" y="5625140"/>
            <a:ext cx="5541869" cy="952607"/>
            <a:chOff x="480265" y="5105293"/>
            <a:chExt cx="5541869" cy="95260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4F46FE7-E4C7-C37A-CCC6-18FCDE9A4F6F}"/>
                </a:ext>
              </a:extLst>
            </p:cNvPr>
            <p:cNvSpPr/>
            <p:nvPr/>
          </p:nvSpPr>
          <p:spPr>
            <a:xfrm>
              <a:off x="480265" y="5105293"/>
              <a:ext cx="5541869" cy="952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948243-8F56-8788-73D3-40DF437E5EC6}"/>
                </a:ext>
              </a:extLst>
            </p:cNvPr>
            <p:cNvSpPr txBox="1"/>
            <p:nvPr/>
          </p:nvSpPr>
          <p:spPr>
            <a:xfrm>
              <a:off x="753572" y="5186616"/>
              <a:ext cx="5247178" cy="702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Higher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environmental concern → </a:t>
              </a:r>
              <a:r>
                <a:rPr lang="en-US" altLang="zh-CN" sz="140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higher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campaign acceptance, </a:t>
              </a:r>
              <a:r>
                <a:rPr lang="en-US" altLang="zh-CN" sz="140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more likely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to recommend or re-participate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55E94A-83C1-C387-F2A4-6318B54A1AD6}"/>
              </a:ext>
            </a:extLst>
          </p:cNvPr>
          <p:cNvGrpSpPr/>
          <p:nvPr/>
        </p:nvGrpSpPr>
        <p:grpSpPr>
          <a:xfrm>
            <a:off x="-1953639" y="-1866079"/>
            <a:ext cx="8156183" cy="5542264"/>
            <a:chOff x="-2025201" y="-1723320"/>
            <a:chExt cx="8156183" cy="5542264"/>
          </a:xfrm>
        </p:grpSpPr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1D343AFF-335A-41B0-65D0-12CB4FB9427A}"/>
                </a:ext>
              </a:extLst>
            </p:cNvPr>
            <p:cNvSpPr/>
            <p:nvPr/>
          </p:nvSpPr>
          <p:spPr>
            <a:xfrm rot="4532320">
              <a:off x="-718241" y="-3030280"/>
              <a:ext cx="5542264" cy="8156183"/>
            </a:xfrm>
            <a:prstGeom prst="arc">
              <a:avLst>
                <a:gd name="adj1" fmla="val 18389630"/>
                <a:gd name="adj2" fmla="val 1920698"/>
              </a:avLst>
            </a:prstGeom>
            <a:ln w="1270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2F4F36BB-9CCA-7441-6D36-4BD65CB2AFE7}"/>
                </a:ext>
              </a:extLst>
            </p:cNvPr>
            <p:cNvSpPr/>
            <p:nvPr/>
          </p:nvSpPr>
          <p:spPr>
            <a:xfrm rot="2439710">
              <a:off x="5077548" y="2071952"/>
              <a:ext cx="425054" cy="350866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sp>
        <p:nvSpPr>
          <p:cNvPr id="22" name="副标题 2">
            <a:extLst>
              <a:ext uri="{FF2B5EF4-FFF2-40B4-BE49-F238E27FC236}">
                <a16:creationId xmlns:a16="http://schemas.microsoft.com/office/drawing/2014/main" id="{3E63300B-55AC-E28F-C2B5-A09B36212C65}"/>
              </a:ext>
            </a:extLst>
          </p:cNvPr>
          <p:cNvSpPr txBox="1">
            <a:spLocks/>
          </p:cNvSpPr>
          <p:nvPr/>
        </p:nvSpPr>
        <p:spPr>
          <a:xfrm>
            <a:off x="6491288" y="1463235"/>
            <a:ext cx="5700712" cy="369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Frequency of users’ environmental behaviors </a:t>
            </a:r>
            <a:r>
              <a:rPr lang="en-US" altLang="zh-CN" sz="1600" dirty="0">
                <a:solidFill>
                  <a:srgbClr val="FFC000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→ positively related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to campaign acceptance</a:t>
            </a:r>
            <a:endParaRPr lang="zh-CN" altLang="en-US" sz="1600" dirty="0">
              <a:solidFill>
                <a:schemeClr val="accent4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54B20B-2E19-8F39-DA46-32E54F970AEA}"/>
              </a:ext>
            </a:extLst>
          </p:cNvPr>
          <p:cNvGrpSpPr/>
          <p:nvPr/>
        </p:nvGrpSpPr>
        <p:grpSpPr>
          <a:xfrm>
            <a:off x="6447542" y="5625140"/>
            <a:ext cx="5540400" cy="952607"/>
            <a:chOff x="6421425" y="5105293"/>
            <a:chExt cx="5540400" cy="95260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7A200ED-00B1-1DA4-A0FD-AE919AD7198E}"/>
                </a:ext>
              </a:extLst>
            </p:cNvPr>
            <p:cNvSpPr/>
            <p:nvPr/>
          </p:nvSpPr>
          <p:spPr>
            <a:xfrm>
              <a:off x="6421425" y="5105293"/>
              <a:ext cx="5540400" cy="952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2B871C8-D6C1-8C4B-7EE4-F04524AD2FFE}"/>
                </a:ext>
              </a:extLst>
            </p:cNvPr>
            <p:cNvSpPr txBox="1"/>
            <p:nvPr/>
          </p:nvSpPr>
          <p:spPr>
            <a:xfrm>
              <a:off x="6714647" y="5186616"/>
              <a:ext cx="5247178" cy="702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accent4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Greater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focus on eco-friendly behaviors → </a:t>
              </a:r>
              <a:r>
                <a:rPr lang="en-US" altLang="zh-CN" sz="1400" b="1" dirty="0">
                  <a:solidFill>
                    <a:schemeClr val="accent4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higher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campaign acceptance, </a:t>
              </a:r>
              <a:r>
                <a:rPr lang="en-US" altLang="zh-CN" sz="1400" b="1" dirty="0">
                  <a:solidFill>
                    <a:schemeClr val="accent4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more likely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to recommend or re-participate</a:t>
              </a:r>
              <a:endParaRPr lang="zh-CN" altLang="en-US" sz="14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6290BB9-8F32-75E5-B53F-E660D7D76617}"/>
              </a:ext>
            </a:extLst>
          </p:cNvPr>
          <p:cNvGrpSpPr/>
          <p:nvPr/>
        </p:nvGrpSpPr>
        <p:grpSpPr>
          <a:xfrm>
            <a:off x="4666464" y="-788118"/>
            <a:ext cx="6842888" cy="4649858"/>
            <a:chOff x="4666464" y="-788118"/>
            <a:chExt cx="6842888" cy="4649858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BBE48D06-E3B1-249A-44E2-BEC34413F87C}"/>
                </a:ext>
              </a:extLst>
            </p:cNvPr>
            <p:cNvSpPr/>
            <p:nvPr/>
          </p:nvSpPr>
          <p:spPr>
            <a:xfrm rot="4858111">
              <a:off x="5762979" y="-1884633"/>
              <a:ext cx="4649858" cy="6842888"/>
            </a:xfrm>
            <a:prstGeom prst="arc">
              <a:avLst>
                <a:gd name="adj1" fmla="val 17525098"/>
                <a:gd name="adj2" fmla="val 1920698"/>
              </a:avLst>
            </a:prstGeom>
            <a:ln w="1270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CDDD705F-0BA2-DFE3-BEF6-3316E40F5103}"/>
                </a:ext>
              </a:extLst>
            </p:cNvPr>
            <p:cNvSpPr/>
            <p:nvPr/>
          </p:nvSpPr>
          <p:spPr>
            <a:xfrm rot="1871467">
              <a:off x="11036389" y="1940453"/>
              <a:ext cx="425054" cy="350866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8063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green-leafed plant">
            <a:extLst>
              <a:ext uri="{FF2B5EF4-FFF2-40B4-BE49-F238E27FC236}">
                <a16:creationId xmlns:a16="http://schemas.microsoft.com/office/drawing/2014/main" id="{0C02E725-72EF-D564-1D67-5A31C2FB2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 b="1200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F7FE63-89FF-7EAC-D72F-9B331E57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89" y="-313285"/>
            <a:ext cx="6858002" cy="685800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8FEC94A-6DB0-A1FB-193C-B65332E31E25}"/>
              </a:ext>
            </a:extLst>
          </p:cNvPr>
          <p:cNvSpPr/>
          <p:nvPr/>
        </p:nvSpPr>
        <p:spPr>
          <a:xfrm rot="10800000">
            <a:off x="874713" y="1738803"/>
            <a:ext cx="7562664" cy="3274278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0"/>
                </a:schemeClr>
              </a:gs>
              <a:gs pos="47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8D9D53-BAE5-16E5-50E5-56BE2201D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198" y="1780704"/>
            <a:ext cx="6368392" cy="1234426"/>
          </a:xfrm>
        </p:spPr>
        <p:txBody>
          <a:bodyPr>
            <a:noAutofit/>
          </a:bodyPr>
          <a:lstStyle/>
          <a:p>
            <a:pPr algn="l"/>
            <a:r>
              <a:rPr lang="en-US" altLang="zh-CN" sz="44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User Segmentation</a:t>
            </a:r>
            <a:endParaRPr lang="zh-CN" altLang="en-US" sz="4400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96C288-C8A4-59ED-1568-DB027A1E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9198" y="3267318"/>
            <a:ext cx="4463891" cy="614113"/>
          </a:xfrm>
        </p:spPr>
        <p:txBody>
          <a:bodyPr>
            <a:noAutofit/>
          </a:bodyPr>
          <a:lstStyle/>
          <a:p>
            <a:pPr algn="l"/>
            <a:r>
              <a:rPr lang="en-US" altLang="zh-CN" sz="20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Classified by </a:t>
            </a:r>
            <a:r>
              <a:rPr lang="en-US" altLang="zh-CN" sz="2000" b="1" dirty="0">
                <a:solidFill>
                  <a:srgbClr val="0D761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environmental values</a:t>
            </a:r>
            <a:endParaRPr lang="zh-CN" altLang="en-US" sz="2000" b="1" dirty="0">
              <a:solidFill>
                <a:srgbClr val="0D761F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DBB69EC4-4EF5-8982-49B9-F31E3D9F7FDE}"/>
              </a:ext>
            </a:extLst>
          </p:cNvPr>
          <p:cNvSpPr txBox="1">
            <a:spLocks/>
          </p:cNvSpPr>
          <p:nvPr/>
        </p:nvSpPr>
        <p:spPr>
          <a:xfrm>
            <a:off x="1419199" y="3719049"/>
            <a:ext cx="3305229" cy="37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0D761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Profile analysis</a:t>
            </a:r>
            <a:endParaRPr lang="zh-CN" altLang="en-US" sz="2000" b="1" dirty="0">
              <a:solidFill>
                <a:srgbClr val="0D761F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C3161D11-3DEE-2317-D3A3-D9A5C6556235}"/>
              </a:ext>
            </a:extLst>
          </p:cNvPr>
          <p:cNvSpPr txBox="1">
            <a:spLocks/>
          </p:cNvSpPr>
          <p:nvPr/>
        </p:nvSpPr>
        <p:spPr>
          <a:xfrm>
            <a:off x="1419198" y="4194715"/>
            <a:ext cx="3305229" cy="37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0D761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Behavioral differences</a:t>
            </a:r>
            <a:endParaRPr lang="zh-CN" altLang="en-US" sz="2000" b="1" dirty="0">
              <a:solidFill>
                <a:srgbClr val="0D761F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848537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22C08443-6C95-5EC9-060A-626D30131780}"/>
              </a:ext>
            </a:extLst>
          </p:cNvPr>
          <p:cNvSpPr txBox="1">
            <a:spLocks/>
          </p:cNvSpPr>
          <p:nvPr/>
        </p:nvSpPr>
        <p:spPr>
          <a:xfrm>
            <a:off x="2144442" y="2900710"/>
            <a:ext cx="1781715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2%</a:t>
            </a:r>
            <a:endParaRPr lang="zh-CN" altLang="en-US" sz="3200" b="1" dirty="0">
              <a:solidFill>
                <a:schemeClr val="accent4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" name="副标题 2">
            <a:extLst>
              <a:ext uri="{FF2B5EF4-FFF2-40B4-BE49-F238E27FC236}">
                <a16:creationId xmlns:a16="http://schemas.microsoft.com/office/drawing/2014/main" id="{DA3DB69D-207B-D319-9489-84963A31E6DE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10380189" cy="838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IdleFish User Segmentation by Environmental Values (K-Means Clustering)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805457-86C7-1CA0-8BD3-E8FFA044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88" y="3187176"/>
            <a:ext cx="3670824" cy="36708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93CA53-A7BF-3BD7-E40C-621303C6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290" y="3187174"/>
            <a:ext cx="3670824" cy="36708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625A5A-8490-DB1C-5A9B-EF9C7FC37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588" y="3187175"/>
            <a:ext cx="3670824" cy="3670824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074B2D-05E9-672F-F24F-BEBE6C7BB25B}"/>
              </a:ext>
            </a:extLst>
          </p:cNvPr>
          <p:cNvGrpSpPr/>
          <p:nvPr/>
        </p:nvGrpSpPr>
        <p:grpSpPr>
          <a:xfrm>
            <a:off x="2144442" y="1790866"/>
            <a:ext cx="1781715" cy="593056"/>
            <a:chOff x="2144442" y="1790866"/>
            <a:chExt cx="1781715" cy="5930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E468FC7-2F45-5C61-D1E5-63B6B1675D02}"/>
                </a:ext>
              </a:extLst>
            </p:cNvPr>
            <p:cNvSpPr/>
            <p:nvPr/>
          </p:nvSpPr>
          <p:spPr>
            <a:xfrm>
              <a:off x="2222587" y="1790866"/>
              <a:ext cx="1625425" cy="593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8" name="副标题 2">
              <a:extLst>
                <a:ext uri="{FF2B5EF4-FFF2-40B4-BE49-F238E27FC236}">
                  <a16:creationId xmlns:a16="http://schemas.microsoft.com/office/drawing/2014/main" id="{33C2F5B2-8445-C6C3-1ECF-493A75E5386E}"/>
                </a:ext>
              </a:extLst>
            </p:cNvPr>
            <p:cNvSpPr txBox="1">
              <a:spLocks/>
            </p:cNvSpPr>
            <p:nvPr/>
          </p:nvSpPr>
          <p:spPr>
            <a:xfrm>
              <a:off x="2144442" y="1945010"/>
              <a:ext cx="1781715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b="1" dirty="0">
                  <a:solidFill>
                    <a:schemeClr val="accent4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Basic</a:t>
              </a:r>
              <a:endParaRPr lang="zh-CN" altLang="en-US" sz="2000" b="1" dirty="0">
                <a:solidFill>
                  <a:schemeClr val="accent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14" name="!! 矩形 13">
            <a:extLst>
              <a:ext uri="{FF2B5EF4-FFF2-40B4-BE49-F238E27FC236}">
                <a16:creationId xmlns:a16="http://schemas.microsoft.com/office/drawing/2014/main" id="{39C9FBAA-5A97-48DB-49C3-37E6BBB613E7}"/>
              </a:ext>
            </a:extLst>
          </p:cNvPr>
          <p:cNvSpPr/>
          <p:nvPr/>
        </p:nvSpPr>
        <p:spPr>
          <a:xfrm>
            <a:off x="5283286" y="1790477"/>
            <a:ext cx="1625425" cy="593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554FCD4-CE73-4FF8-25B4-D9575F2A9842}"/>
              </a:ext>
            </a:extLst>
          </p:cNvPr>
          <p:cNvSpPr txBox="1">
            <a:spLocks/>
          </p:cNvSpPr>
          <p:nvPr/>
        </p:nvSpPr>
        <p:spPr>
          <a:xfrm>
            <a:off x="5205142" y="1945009"/>
            <a:ext cx="1781715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1" dirty="0">
                <a:solidFill>
                  <a:schemeClr val="accent6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Pragmatic</a:t>
            </a:r>
            <a:endParaRPr lang="zh-CN" altLang="en-US" sz="2000" b="1" dirty="0">
              <a:solidFill>
                <a:schemeClr val="accent6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7A5195-0F42-C814-DDF5-1DDCA6F1A76D}"/>
              </a:ext>
            </a:extLst>
          </p:cNvPr>
          <p:cNvGrpSpPr/>
          <p:nvPr/>
        </p:nvGrpSpPr>
        <p:grpSpPr>
          <a:xfrm>
            <a:off x="8265842" y="1771964"/>
            <a:ext cx="1781715" cy="593056"/>
            <a:chOff x="8265842" y="1771964"/>
            <a:chExt cx="1781715" cy="593056"/>
          </a:xfrm>
        </p:grpSpPr>
        <p:sp>
          <p:nvSpPr>
            <p:cNvPr id="15" name="!! 矩形 14">
              <a:extLst>
                <a:ext uri="{FF2B5EF4-FFF2-40B4-BE49-F238E27FC236}">
                  <a16:creationId xmlns:a16="http://schemas.microsoft.com/office/drawing/2014/main" id="{DB8A0A70-526C-8881-DE07-8D048BB870ED}"/>
                </a:ext>
              </a:extLst>
            </p:cNvPr>
            <p:cNvSpPr/>
            <p:nvPr/>
          </p:nvSpPr>
          <p:spPr>
            <a:xfrm>
              <a:off x="8343985" y="1771964"/>
              <a:ext cx="1625425" cy="593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0" name="副标题 2">
              <a:extLst>
                <a:ext uri="{FF2B5EF4-FFF2-40B4-BE49-F238E27FC236}">
                  <a16:creationId xmlns:a16="http://schemas.microsoft.com/office/drawing/2014/main" id="{2CEF489E-A429-FA6F-FD6A-B5448AD7D347}"/>
                </a:ext>
              </a:extLst>
            </p:cNvPr>
            <p:cNvSpPr txBox="1">
              <a:spLocks/>
            </p:cNvSpPr>
            <p:nvPr/>
          </p:nvSpPr>
          <p:spPr>
            <a:xfrm>
              <a:off x="8265842" y="1945009"/>
              <a:ext cx="1781715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b="1" dirty="0">
                  <a:solidFill>
                    <a:srgbClr val="0D761F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Eco-Friendly</a:t>
              </a:r>
              <a:endParaRPr lang="zh-CN" altLang="en-US" sz="2000" b="1" dirty="0">
                <a:solidFill>
                  <a:srgbClr val="0D761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1C6784B-5D51-9C76-0AFB-FAD9BDF3ABFF}"/>
              </a:ext>
            </a:extLst>
          </p:cNvPr>
          <p:cNvSpPr txBox="1"/>
          <p:nvPr/>
        </p:nvSpPr>
        <p:spPr>
          <a:xfrm>
            <a:off x="1682327" y="2416352"/>
            <a:ext cx="306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(No Environmental Awareness, Few Environmental Behaviors)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0FED99-D430-6D28-B70C-0D2D0AB98CC2}"/>
              </a:ext>
            </a:extLst>
          </p:cNvPr>
          <p:cNvSpPr txBox="1"/>
          <p:nvPr/>
        </p:nvSpPr>
        <p:spPr>
          <a:xfrm>
            <a:off x="4743027" y="2416351"/>
            <a:ext cx="3060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(Environmental Awareness Present, Few Environmental Behaviors)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0DE03B-EB91-1DF9-5FCB-E321555FDD58}"/>
              </a:ext>
            </a:extLst>
          </p:cNvPr>
          <p:cNvSpPr txBox="1"/>
          <p:nvPr/>
        </p:nvSpPr>
        <p:spPr>
          <a:xfrm>
            <a:off x="7803725" y="2416351"/>
            <a:ext cx="367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>
              <a:defRPr sz="1400"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r>
              <a:rPr lang="en-US" altLang="zh-CN" dirty="0"/>
              <a:t>(With Environmental Awareness and Frequent Environmental Behaviors)</a:t>
            </a:r>
            <a:endParaRPr lang="zh-CN" altLang="en-US" dirty="0"/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FA96B331-91C6-5052-0064-88C9E749197E}"/>
              </a:ext>
            </a:extLst>
          </p:cNvPr>
          <p:cNvSpPr txBox="1">
            <a:spLocks/>
          </p:cNvSpPr>
          <p:nvPr/>
        </p:nvSpPr>
        <p:spPr>
          <a:xfrm>
            <a:off x="5205142" y="2888813"/>
            <a:ext cx="1781715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49%</a:t>
            </a:r>
            <a:endParaRPr lang="zh-CN" altLang="en-US" sz="3200" b="1" dirty="0">
              <a:solidFill>
                <a:schemeClr val="accent6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86917A3B-2D1B-DA7E-07B0-7F89046B233A}"/>
              </a:ext>
            </a:extLst>
          </p:cNvPr>
          <p:cNvSpPr txBox="1">
            <a:spLocks/>
          </p:cNvSpPr>
          <p:nvPr/>
        </p:nvSpPr>
        <p:spPr>
          <a:xfrm>
            <a:off x="8343985" y="2878227"/>
            <a:ext cx="1781715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49%</a:t>
            </a:r>
            <a:endParaRPr lang="zh-CN" altLang="en-US" sz="3200" b="1" dirty="0">
              <a:solidFill>
                <a:srgbClr val="0D761F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245101"/>
      </p:ext>
    </p:extLst>
  </p:cSld>
  <p:clrMapOvr>
    <a:masterClrMapping/>
  </p:clrMapOvr>
  <p:transition spd="slow"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 2">
            <a:extLst>
              <a:ext uri="{FF2B5EF4-FFF2-40B4-BE49-F238E27FC236}">
                <a16:creationId xmlns:a16="http://schemas.microsoft.com/office/drawing/2014/main" id="{B46916B0-1D89-CBE0-C100-E3C7236631B6}"/>
              </a:ext>
            </a:extLst>
          </p:cNvPr>
          <p:cNvSpPr txBox="1">
            <a:spLocks/>
          </p:cNvSpPr>
          <p:nvPr/>
        </p:nvSpPr>
        <p:spPr>
          <a:xfrm>
            <a:off x="-1181954" y="3219202"/>
            <a:ext cx="9064008" cy="584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4400" b="1" dirty="0">
                <a:solidFill>
                  <a:srgbClr val="FFF2C9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2</a:t>
            </a:r>
            <a:r>
              <a:rPr lang="en-US" altLang="zh-CN" sz="23900" b="1" dirty="0">
                <a:solidFill>
                  <a:srgbClr val="FFF2C9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%</a:t>
            </a:r>
            <a:endParaRPr lang="zh-CN" altLang="en-US" sz="34400" b="1" dirty="0">
              <a:solidFill>
                <a:srgbClr val="FFF2C9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805457-86C7-1CA0-8BD3-E8FFA044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48" y="2406896"/>
            <a:ext cx="4451104" cy="44511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93CA53-A7BF-3BD7-E40C-621303C6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382" y="5513365"/>
            <a:ext cx="1344635" cy="1344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625A5A-8490-DB1C-5A9B-EF9C7FC37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682" y="5513362"/>
            <a:ext cx="1344635" cy="134463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F05ACDB-1160-8102-F048-96AAE159D86A}"/>
              </a:ext>
            </a:extLst>
          </p:cNvPr>
          <p:cNvGrpSpPr/>
          <p:nvPr/>
        </p:nvGrpSpPr>
        <p:grpSpPr>
          <a:xfrm>
            <a:off x="2117593" y="1467519"/>
            <a:ext cx="1781715" cy="593056"/>
            <a:chOff x="2144442" y="1790866"/>
            <a:chExt cx="1781715" cy="5930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E468FC7-2F45-5C61-D1E5-63B6B1675D02}"/>
                </a:ext>
              </a:extLst>
            </p:cNvPr>
            <p:cNvSpPr/>
            <p:nvPr/>
          </p:nvSpPr>
          <p:spPr>
            <a:xfrm>
              <a:off x="2222587" y="1790866"/>
              <a:ext cx="1625425" cy="593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8" name="副标题 2">
              <a:extLst>
                <a:ext uri="{FF2B5EF4-FFF2-40B4-BE49-F238E27FC236}">
                  <a16:creationId xmlns:a16="http://schemas.microsoft.com/office/drawing/2014/main" id="{33C2F5B2-8445-C6C3-1ECF-493A75E5386E}"/>
                </a:ext>
              </a:extLst>
            </p:cNvPr>
            <p:cNvSpPr txBox="1">
              <a:spLocks/>
            </p:cNvSpPr>
            <p:nvPr/>
          </p:nvSpPr>
          <p:spPr>
            <a:xfrm>
              <a:off x="2144442" y="1945010"/>
              <a:ext cx="1781715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b="1" dirty="0">
                  <a:solidFill>
                    <a:schemeClr val="accent4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Basic</a:t>
              </a:r>
              <a:endParaRPr lang="zh-CN" altLang="en-US" sz="2000" b="1" dirty="0">
                <a:solidFill>
                  <a:schemeClr val="accent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F9FF592C-01F0-A8B6-345D-520F506411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152864"/>
              </p:ext>
            </p:extLst>
          </p:nvPr>
        </p:nvGraphicFramePr>
        <p:xfrm>
          <a:off x="5338997" y="1351037"/>
          <a:ext cx="5298967" cy="3536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椭圆 18">
            <a:extLst>
              <a:ext uri="{FF2B5EF4-FFF2-40B4-BE49-F238E27FC236}">
                <a16:creationId xmlns:a16="http://schemas.microsoft.com/office/drawing/2014/main" id="{F1F15871-7267-B7B1-45B5-49D6B46B7E67}"/>
              </a:ext>
            </a:extLst>
          </p:cNvPr>
          <p:cNvSpPr/>
          <p:nvPr/>
        </p:nvSpPr>
        <p:spPr>
          <a:xfrm>
            <a:off x="5260852" y="1301407"/>
            <a:ext cx="551342" cy="4495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A32E6E6-F767-3733-3DBB-483254C22340}"/>
              </a:ext>
            </a:extLst>
          </p:cNvPr>
          <p:cNvCxnSpPr/>
          <p:nvPr/>
        </p:nvCxnSpPr>
        <p:spPr>
          <a:xfrm>
            <a:off x="5536523" y="2406896"/>
            <a:ext cx="5399701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副标题 2">
            <a:extLst>
              <a:ext uri="{FF2B5EF4-FFF2-40B4-BE49-F238E27FC236}">
                <a16:creationId xmlns:a16="http://schemas.microsoft.com/office/drawing/2014/main" id="{CFC235EC-1413-D6D1-CB2F-5BF6FE8C557E}"/>
              </a:ext>
            </a:extLst>
          </p:cNvPr>
          <p:cNvSpPr txBox="1">
            <a:spLocks/>
          </p:cNvSpPr>
          <p:nvPr/>
        </p:nvSpPr>
        <p:spPr>
          <a:xfrm>
            <a:off x="10936224" y="2218306"/>
            <a:ext cx="1219574" cy="411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Average2.2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31149F-3432-CB5B-717B-93ECF9C7526A}"/>
              </a:ext>
            </a:extLst>
          </p:cNvPr>
          <p:cNvSpPr/>
          <p:nvPr/>
        </p:nvSpPr>
        <p:spPr>
          <a:xfrm>
            <a:off x="6002236" y="4716774"/>
            <a:ext cx="4635728" cy="897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C17C0B-2049-47CA-2975-5719E7E34F43}"/>
              </a:ext>
            </a:extLst>
          </p:cNvPr>
          <p:cNvSpPr txBox="1"/>
          <p:nvPr/>
        </p:nvSpPr>
        <p:spPr>
          <a:xfrm>
            <a:off x="6088314" y="4777860"/>
            <a:ext cx="45496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Users </a:t>
            </a:r>
            <a:r>
              <a:rPr lang="en-US" altLang="zh-CN" sz="16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show low concern 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for environmental issues, attitudes, and responsibility, and </a:t>
            </a:r>
            <a:r>
              <a:rPr lang="en-US" altLang="zh-CN" sz="16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seldom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practice eco-friendly behaviors.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24" name="副标题 2">
            <a:extLst>
              <a:ext uri="{FF2B5EF4-FFF2-40B4-BE49-F238E27FC236}">
                <a16:creationId xmlns:a16="http://schemas.microsoft.com/office/drawing/2014/main" id="{18500A2C-DE97-3370-9E3B-E4E1BE9A422A}"/>
              </a:ext>
            </a:extLst>
          </p:cNvPr>
          <p:cNvSpPr txBox="1">
            <a:spLocks/>
          </p:cNvSpPr>
          <p:nvPr/>
        </p:nvSpPr>
        <p:spPr>
          <a:xfrm>
            <a:off x="6048323" y="1338377"/>
            <a:ext cx="4353511" cy="284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Basic Type: Cluster Results / Scores</a:t>
            </a:r>
            <a:endParaRPr lang="zh-CN" altLang="en-US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C3A8847-9B2B-7859-044A-6E8F570FD1AC}"/>
              </a:ext>
            </a:extLst>
          </p:cNvPr>
          <p:cNvGrpSpPr/>
          <p:nvPr/>
        </p:nvGrpSpPr>
        <p:grpSpPr>
          <a:xfrm>
            <a:off x="8363686" y="2979006"/>
            <a:ext cx="3543698" cy="721798"/>
            <a:chOff x="8363686" y="2979006"/>
            <a:chExt cx="3543698" cy="72179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528B80B-9691-1864-3B19-99C0851826CC}"/>
                </a:ext>
              </a:extLst>
            </p:cNvPr>
            <p:cNvSpPr/>
            <p:nvPr/>
          </p:nvSpPr>
          <p:spPr>
            <a:xfrm>
              <a:off x="8363686" y="2979006"/>
              <a:ext cx="3386354" cy="721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5CC9F0-40BC-E78B-87AF-96307E20605C}"/>
                </a:ext>
              </a:extLst>
            </p:cNvPr>
            <p:cNvSpPr txBox="1"/>
            <p:nvPr/>
          </p:nvSpPr>
          <p:spPr>
            <a:xfrm>
              <a:off x="10494113" y="3078295"/>
              <a:ext cx="14132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Non-Target Users</a:t>
              </a:r>
              <a:endParaRPr lang="zh-CN" altLang="en-US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75EC35E9-DCF8-6DB0-2084-F4169640E3F4}"/>
                </a:ext>
              </a:extLst>
            </p:cNvPr>
            <p:cNvSpPr/>
            <p:nvPr/>
          </p:nvSpPr>
          <p:spPr>
            <a:xfrm>
              <a:off x="10219063" y="3223699"/>
              <a:ext cx="275050" cy="234506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6EF83B0-BF2B-704D-262F-7DF700C45FC5}"/>
                </a:ext>
              </a:extLst>
            </p:cNvPr>
            <p:cNvSpPr txBox="1"/>
            <p:nvPr/>
          </p:nvSpPr>
          <p:spPr>
            <a:xfrm>
              <a:off x="8363686" y="3063339"/>
              <a:ext cx="208623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Low</a:t>
              </a:r>
              <a:r>
                <a:rPr lang="en-US" altLang="zh-CN" sz="11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environmental concern </a:t>
              </a:r>
              <a:r>
                <a:rPr lang="en-US" altLang="zh-CN" sz="1100" b="1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Poor</a:t>
              </a:r>
              <a:r>
                <a:rPr lang="en-US" altLang="zh-CN" sz="11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participation in eco-initiatives</a:t>
              </a:r>
              <a:endParaRPr lang="zh-CN" altLang="en-US" sz="11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sp>
        <p:nvSpPr>
          <p:cNvPr id="10" name="文本框 10">
            <a:extLst>
              <a:ext uri="{FF2B5EF4-FFF2-40B4-BE49-F238E27FC236}">
                <a16:creationId xmlns:a16="http://schemas.microsoft.com/office/drawing/2014/main" id="{56244B74-8FC4-9601-8041-626386B9A54B}"/>
              </a:ext>
            </a:extLst>
          </p:cNvPr>
          <p:cNvSpPr txBox="1"/>
          <p:nvPr/>
        </p:nvSpPr>
        <p:spPr>
          <a:xfrm>
            <a:off x="1558453" y="2106421"/>
            <a:ext cx="306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(No Environmental Awareness, </a:t>
            </a:r>
          </a:p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Few Environmental Behaviors)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A64BE03E-437B-13F9-7BAA-82843057F0F8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10380189" cy="838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IdleFish User Segmentation by Environmental Values (K-Means Clustering)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13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 2">
            <a:extLst>
              <a:ext uri="{FF2B5EF4-FFF2-40B4-BE49-F238E27FC236}">
                <a16:creationId xmlns:a16="http://schemas.microsoft.com/office/drawing/2014/main" id="{F73A5268-4D83-509D-034E-BA7C6A9429F3}"/>
              </a:ext>
            </a:extLst>
          </p:cNvPr>
          <p:cNvSpPr txBox="1">
            <a:spLocks/>
          </p:cNvSpPr>
          <p:nvPr/>
        </p:nvSpPr>
        <p:spPr>
          <a:xfrm>
            <a:off x="-1181954" y="3219202"/>
            <a:ext cx="9064008" cy="584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4400" b="1" dirty="0">
                <a:solidFill>
                  <a:srgbClr val="FFF2C9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2</a:t>
            </a:r>
            <a:r>
              <a:rPr lang="en-US" altLang="zh-CN" sz="23900" b="1" dirty="0">
                <a:solidFill>
                  <a:srgbClr val="FFF2C9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%</a:t>
            </a:r>
            <a:endParaRPr lang="zh-CN" altLang="en-US" sz="34400" b="1" dirty="0">
              <a:solidFill>
                <a:srgbClr val="FFF2C9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6755D0-B63D-89E7-94E3-6EDF63249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6" t="7311"/>
          <a:stretch>
            <a:fillRect/>
          </a:stretch>
        </p:blipFill>
        <p:spPr bwMode="auto">
          <a:xfrm>
            <a:off x="5509555" y="1998842"/>
            <a:ext cx="5090925" cy="3217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DA3DB69D-207B-D319-9489-84963A31E6DE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7486001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Basic Type: Profile Analysis (MCA)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805457-86C7-1CA0-8BD3-E8FFA044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48" y="2406896"/>
            <a:ext cx="4451104" cy="44511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93CA53-A7BF-3BD7-E40C-621303C6A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82" y="5513365"/>
            <a:ext cx="1344635" cy="1344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625A5A-8490-DB1C-5A9B-EF9C7FC37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682" y="5513362"/>
            <a:ext cx="1344635" cy="1344635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18500A2C-DE97-3370-9E3B-E4E1BE9A422A}"/>
              </a:ext>
            </a:extLst>
          </p:cNvPr>
          <p:cNvSpPr txBox="1">
            <a:spLocks/>
          </p:cNvSpPr>
          <p:nvPr/>
        </p:nvSpPr>
        <p:spPr>
          <a:xfrm>
            <a:off x="6557366" y="1467519"/>
            <a:ext cx="3626946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Basic User MCA Results</a:t>
            </a:r>
            <a:endParaRPr lang="zh-CN" altLang="en-US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09B61D0-C366-7093-6F67-83B75D7DA0E4}"/>
              </a:ext>
            </a:extLst>
          </p:cNvPr>
          <p:cNvSpPr/>
          <p:nvPr/>
        </p:nvSpPr>
        <p:spPr>
          <a:xfrm rot="19166019">
            <a:off x="7114346" y="2413904"/>
            <a:ext cx="797316" cy="10357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>
              <a:solidFill>
                <a:schemeClr val="accent4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C7FD95-1948-982F-D586-7069FBB1E2AB}"/>
              </a:ext>
            </a:extLst>
          </p:cNvPr>
          <p:cNvSpPr txBox="1"/>
          <p:nvPr/>
        </p:nvSpPr>
        <p:spPr>
          <a:xfrm>
            <a:off x="8772457" y="2667299"/>
            <a:ext cx="3240509" cy="29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Predominantly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male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with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most aged 24 and below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; most have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a high school education or lower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including student groups, indicating an average educational level;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Largely young users with a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monthly low–-medium income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residing primarily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in third-, fourth-, and fifth-tier cities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.</a:t>
            </a:r>
            <a:r>
              <a:rPr lang="zh-CN" altLang="en-US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；</a:t>
            </a:r>
            <a:endParaRPr lang="zh-SG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17" name="组合 6">
            <a:extLst>
              <a:ext uri="{FF2B5EF4-FFF2-40B4-BE49-F238E27FC236}">
                <a16:creationId xmlns:a16="http://schemas.microsoft.com/office/drawing/2014/main" id="{D7E83EEC-241A-294F-6E32-93EF915B93A2}"/>
              </a:ext>
            </a:extLst>
          </p:cNvPr>
          <p:cNvGrpSpPr/>
          <p:nvPr/>
        </p:nvGrpSpPr>
        <p:grpSpPr>
          <a:xfrm>
            <a:off x="2117593" y="1467519"/>
            <a:ext cx="1781715" cy="593056"/>
            <a:chOff x="2144442" y="1790866"/>
            <a:chExt cx="1781715" cy="593056"/>
          </a:xfrm>
        </p:grpSpPr>
        <p:sp>
          <p:nvSpPr>
            <p:cNvPr id="18" name="矩形 5">
              <a:extLst>
                <a:ext uri="{FF2B5EF4-FFF2-40B4-BE49-F238E27FC236}">
                  <a16:creationId xmlns:a16="http://schemas.microsoft.com/office/drawing/2014/main" id="{062FB227-38EA-A668-2CCF-E2FDFFE1E34F}"/>
                </a:ext>
              </a:extLst>
            </p:cNvPr>
            <p:cNvSpPr/>
            <p:nvPr/>
          </p:nvSpPr>
          <p:spPr>
            <a:xfrm>
              <a:off x="2222587" y="1790866"/>
              <a:ext cx="1625425" cy="593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9" name="副标题 2">
              <a:extLst>
                <a:ext uri="{FF2B5EF4-FFF2-40B4-BE49-F238E27FC236}">
                  <a16:creationId xmlns:a16="http://schemas.microsoft.com/office/drawing/2014/main" id="{09D7BA26-6E41-6233-EB14-A0FA0A28B30E}"/>
                </a:ext>
              </a:extLst>
            </p:cNvPr>
            <p:cNvSpPr txBox="1">
              <a:spLocks/>
            </p:cNvSpPr>
            <p:nvPr/>
          </p:nvSpPr>
          <p:spPr>
            <a:xfrm>
              <a:off x="2144442" y="1945010"/>
              <a:ext cx="1781715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b="1" dirty="0">
                  <a:solidFill>
                    <a:schemeClr val="accent4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Basic</a:t>
              </a:r>
              <a:endParaRPr lang="zh-CN" altLang="en-US" sz="2000" b="1" dirty="0">
                <a:solidFill>
                  <a:schemeClr val="accent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20" name="文本框 10">
            <a:extLst>
              <a:ext uri="{FF2B5EF4-FFF2-40B4-BE49-F238E27FC236}">
                <a16:creationId xmlns:a16="http://schemas.microsoft.com/office/drawing/2014/main" id="{20EB9CE8-107C-07F5-3C2F-A162728CEA61}"/>
              </a:ext>
            </a:extLst>
          </p:cNvPr>
          <p:cNvSpPr txBox="1"/>
          <p:nvPr/>
        </p:nvSpPr>
        <p:spPr>
          <a:xfrm>
            <a:off x="1558453" y="2106421"/>
            <a:ext cx="306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(No Environmental Awareness, </a:t>
            </a:r>
          </a:p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Few Environmental Behaviors)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414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>
            <a:extLst>
              <a:ext uri="{FF2B5EF4-FFF2-40B4-BE49-F238E27FC236}">
                <a16:creationId xmlns:a16="http://schemas.microsoft.com/office/drawing/2014/main" id="{EBC32AE1-4226-EBB9-ACE4-9201616A6366}"/>
              </a:ext>
            </a:extLst>
          </p:cNvPr>
          <p:cNvSpPr txBox="1">
            <a:spLocks/>
          </p:cNvSpPr>
          <p:nvPr/>
        </p:nvSpPr>
        <p:spPr>
          <a:xfrm>
            <a:off x="-968009" y="3180990"/>
            <a:ext cx="9314490" cy="584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4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49</a:t>
            </a:r>
            <a:r>
              <a:rPr lang="en-US" altLang="zh-CN" sz="239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%</a:t>
            </a:r>
            <a:endParaRPr lang="zh-CN" altLang="en-US" sz="23900" b="1" dirty="0">
              <a:solidFill>
                <a:schemeClr val="accent6">
                  <a:lumMod val="20000"/>
                  <a:lumOff val="80000"/>
                </a:schemeClr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805457-86C7-1CA0-8BD3-E8FFA044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363" y="5614416"/>
            <a:ext cx="1235273" cy="12352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93CA53-A7BF-3BD7-E40C-621303C6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382" y="5513365"/>
            <a:ext cx="1344635" cy="1344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625A5A-8490-DB1C-5A9B-EF9C7FC37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0" y="2406895"/>
            <a:ext cx="4473572" cy="4473572"/>
          </a:xfrm>
          <a:prstGeom prst="rect">
            <a:avLst/>
          </a:prstGeom>
        </p:spPr>
      </p:pic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F9FF592C-01F0-A8B6-345D-520F506411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237214"/>
              </p:ext>
            </p:extLst>
          </p:nvPr>
        </p:nvGraphicFramePr>
        <p:xfrm>
          <a:off x="5338997" y="1351037"/>
          <a:ext cx="5298967" cy="3716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椭圆 18">
            <a:extLst>
              <a:ext uri="{FF2B5EF4-FFF2-40B4-BE49-F238E27FC236}">
                <a16:creationId xmlns:a16="http://schemas.microsoft.com/office/drawing/2014/main" id="{F1F15871-7267-B7B1-45B5-49D6B46B7E67}"/>
              </a:ext>
            </a:extLst>
          </p:cNvPr>
          <p:cNvSpPr/>
          <p:nvPr/>
        </p:nvSpPr>
        <p:spPr>
          <a:xfrm>
            <a:off x="5249865" y="1255013"/>
            <a:ext cx="551342" cy="449586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A32E6E6-F767-3733-3DBB-483254C22340}"/>
              </a:ext>
            </a:extLst>
          </p:cNvPr>
          <p:cNvCxnSpPr/>
          <p:nvPr/>
        </p:nvCxnSpPr>
        <p:spPr>
          <a:xfrm>
            <a:off x="5478363" y="2158308"/>
            <a:ext cx="5399701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副标题 2">
            <a:extLst>
              <a:ext uri="{FF2B5EF4-FFF2-40B4-BE49-F238E27FC236}">
                <a16:creationId xmlns:a16="http://schemas.microsoft.com/office/drawing/2014/main" id="{CFC235EC-1413-D6D1-CB2F-5BF6FE8C557E}"/>
              </a:ext>
            </a:extLst>
          </p:cNvPr>
          <p:cNvSpPr txBox="1">
            <a:spLocks/>
          </p:cNvSpPr>
          <p:nvPr/>
        </p:nvSpPr>
        <p:spPr>
          <a:xfrm>
            <a:off x="10878064" y="1969718"/>
            <a:ext cx="1175098" cy="415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accent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Average3.4</a:t>
            </a:r>
            <a:endParaRPr lang="zh-CN" altLang="en-US" sz="2000" dirty="0">
              <a:solidFill>
                <a:schemeClr val="accent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31149F-3432-CB5B-717B-93ECF9C7526A}"/>
              </a:ext>
            </a:extLst>
          </p:cNvPr>
          <p:cNvSpPr/>
          <p:nvPr/>
        </p:nvSpPr>
        <p:spPr>
          <a:xfrm>
            <a:off x="6002236" y="4716774"/>
            <a:ext cx="4635728" cy="7901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C17C0B-2049-47CA-2975-5719E7E34F43}"/>
              </a:ext>
            </a:extLst>
          </p:cNvPr>
          <p:cNvSpPr txBox="1"/>
          <p:nvPr/>
        </p:nvSpPr>
        <p:spPr>
          <a:xfrm>
            <a:off x="6177607" y="4730317"/>
            <a:ext cx="4337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High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environmental concern, </a:t>
            </a:r>
            <a:r>
              <a:rPr lang="en-US" altLang="zh-CN" sz="14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strong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carbon reduction awareness, </a:t>
            </a:r>
            <a:r>
              <a:rPr lang="en-US" altLang="zh-CN" sz="14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proactive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in environmental responsibility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24" name="副标题 2">
            <a:extLst>
              <a:ext uri="{FF2B5EF4-FFF2-40B4-BE49-F238E27FC236}">
                <a16:creationId xmlns:a16="http://schemas.microsoft.com/office/drawing/2014/main" id="{18500A2C-DE97-3370-9E3B-E4E1BE9A422A}"/>
              </a:ext>
            </a:extLst>
          </p:cNvPr>
          <p:cNvSpPr txBox="1">
            <a:spLocks/>
          </p:cNvSpPr>
          <p:nvPr/>
        </p:nvSpPr>
        <p:spPr>
          <a:xfrm>
            <a:off x="5890339" y="1322841"/>
            <a:ext cx="5060748" cy="241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Pragmatic Type: Cluster Results / Scores</a:t>
            </a:r>
            <a:endParaRPr lang="zh-CN" altLang="en-US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0" indent="0" algn="ctr">
              <a:buNone/>
            </a:pPr>
            <a:endParaRPr lang="zh-CN" altLang="en-US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C3A8847-9B2B-7859-044A-6E8F570FD1AC}"/>
              </a:ext>
            </a:extLst>
          </p:cNvPr>
          <p:cNvGrpSpPr/>
          <p:nvPr/>
        </p:nvGrpSpPr>
        <p:grpSpPr>
          <a:xfrm>
            <a:off x="7227467" y="2979001"/>
            <a:ext cx="4729445" cy="962054"/>
            <a:chOff x="8363685" y="2979006"/>
            <a:chExt cx="3570256" cy="72179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528B80B-9691-1864-3B19-99C0851826CC}"/>
                </a:ext>
              </a:extLst>
            </p:cNvPr>
            <p:cNvSpPr/>
            <p:nvPr/>
          </p:nvSpPr>
          <p:spPr>
            <a:xfrm>
              <a:off x="8363685" y="2979006"/>
              <a:ext cx="3499508" cy="721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5CC9F0-40BC-E78B-87AF-96307E20605C}"/>
                </a:ext>
              </a:extLst>
            </p:cNvPr>
            <p:cNvSpPr txBox="1"/>
            <p:nvPr/>
          </p:nvSpPr>
          <p:spPr>
            <a:xfrm>
              <a:off x="10634033" y="3204945"/>
              <a:ext cx="1299908" cy="27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Target Users</a:t>
              </a:r>
              <a:endParaRPr lang="zh-CN" altLang="en-US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75EC35E9-DCF8-6DB0-2084-F4169640E3F4}"/>
                </a:ext>
              </a:extLst>
            </p:cNvPr>
            <p:cNvSpPr/>
            <p:nvPr/>
          </p:nvSpPr>
          <p:spPr>
            <a:xfrm>
              <a:off x="10389784" y="3250807"/>
              <a:ext cx="345748" cy="178194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6EF83B0-BF2B-704D-262F-7DF700C45FC5}"/>
                </a:ext>
              </a:extLst>
            </p:cNvPr>
            <p:cNvSpPr txBox="1"/>
            <p:nvPr/>
          </p:nvSpPr>
          <p:spPr>
            <a:xfrm>
              <a:off x="8459328" y="3099309"/>
              <a:ext cx="1830724" cy="55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Conscious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eco-awareness; </a:t>
              </a:r>
              <a:r>
                <a:rPr lang="en-US" altLang="zh-CN" sz="1400" b="1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Deliberate and focused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environmental actions</a:t>
              </a:r>
              <a:endParaRPr lang="zh-CN" altLang="en-US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D1DC71-AF4C-20A6-9FEE-9DAFC8DD1D1D}"/>
              </a:ext>
            </a:extLst>
          </p:cNvPr>
          <p:cNvGrpSpPr/>
          <p:nvPr/>
        </p:nvGrpSpPr>
        <p:grpSpPr>
          <a:xfrm>
            <a:off x="2142084" y="1620561"/>
            <a:ext cx="1781715" cy="593056"/>
            <a:chOff x="2142084" y="1620561"/>
            <a:chExt cx="1781715" cy="593056"/>
          </a:xfrm>
        </p:grpSpPr>
        <p:sp>
          <p:nvSpPr>
            <p:cNvPr id="9" name="!! 矩形 13">
              <a:extLst>
                <a:ext uri="{FF2B5EF4-FFF2-40B4-BE49-F238E27FC236}">
                  <a16:creationId xmlns:a16="http://schemas.microsoft.com/office/drawing/2014/main" id="{2CD963A3-5008-B4AC-4324-630924E769AA}"/>
                </a:ext>
              </a:extLst>
            </p:cNvPr>
            <p:cNvSpPr/>
            <p:nvPr/>
          </p:nvSpPr>
          <p:spPr>
            <a:xfrm>
              <a:off x="2220228" y="1620561"/>
              <a:ext cx="1625425" cy="593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0" name="副标题 2">
              <a:extLst>
                <a:ext uri="{FF2B5EF4-FFF2-40B4-BE49-F238E27FC236}">
                  <a16:creationId xmlns:a16="http://schemas.microsoft.com/office/drawing/2014/main" id="{4EA90E10-ECDE-421F-206A-D3C22C9D9146}"/>
                </a:ext>
              </a:extLst>
            </p:cNvPr>
            <p:cNvSpPr txBox="1">
              <a:spLocks/>
            </p:cNvSpPr>
            <p:nvPr/>
          </p:nvSpPr>
          <p:spPr>
            <a:xfrm>
              <a:off x="2142084" y="1775093"/>
              <a:ext cx="1781715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b="1" dirty="0">
                  <a:solidFill>
                    <a:schemeClr val="accent6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Pragmatic</a:t>
              </a:r>
            </a:p>
            <a:p>
              <a:pPr marL="0" indent="0" algn="ctr">
                <a:buNone/>
              </a:pPr>
              <a:endParaRPr lang="en-US" altLang="zh-CN" sz="2000" b="1" dirty="0">
                <a:solidFill>
                  <a:schemeClr val="accent6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7943F8D-D0B7-59EC-3732-68C731D1C3CF}"/>
              </a:ext>
            </a:extLst>
          </p:cNvPr>
          <p:cNvSpPr/>
          <p:nvPr/>
        </p:nvSpPr>
        <p:spPr>
          <a:xfrm>
            <a:off x="6002236" y="5627959"/>
            <a:ext cx="4635728" cy="897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6F6C12-D9C6-AF09-11DC-184748839F11}"/>
              </a:ext>
            </a:extLst>
          </p:cNvPr>
          <p:cNvSpPr txBox="1"/>
          <p:nvPr/>
        </p:nvSpPr>
        <p:spPr>
          <a:xfrm>
            <a:off x="6151226" y="5701912"/>
            <a:ext cx="4337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Low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initiative in eco-behaviors and consumption decisions; views environmental actions as costly and benefits as 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unclear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DA34217-C1B1-C485-524F-0E59E6046BD2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10380189" cy="838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IdleFish User Segmentation by Environmental Values (K-Means Clustering)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1FE19D9-D2CE-6883-5111-26503C8CA77B}"/>
              </a:ext>
            </a:extLst>
          </p:cNvPr>
          <p:cNvSpPr txBox="1"/>
          <p:nvPr/>
        </p:nvSpPr>
        <p:spPr>
          <a:xfrm>
            <a:off x="1571062" y="2263048"/>
            <a:ext cx="3060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(Environmental Awareness Present, Few Environmental Behaviors)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326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6748DD-2D67-66A8-B1DF-54080F1ED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3" t="6452" b="-21"/>
          <a:stretch>
            <a:fillRect/>
          </a:stretch>
        </p:blipFill>
        <p:spPr bwMode="auto">
          <a:xfrm>
            <a:off x="5476873" y="1999281"/>
            <a:ext cx="5337045" cy="33347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副标题 2">
            <a:extLst>
              <a:ext uri="{FF2B5EF4-FFF2-40B4-BE49-F238E27FC236}">
                <a16:creationId xmlns:a16="http://schemas.microsoft.com/office/drawing/2014/main" id="{386B2111-A44D-A634-3C6C-37E9476B2923}"/>
              </a:ext>
            </a:extLst>
          </p:cNvPr>
          <p:cNvSpPr txBox="1">
            <a:spLocks/>
          </p:cNvSpPr>
          <p:nvPr/>
        </p:nvSpPr>
        <p:spPr>
          <a:xfrm>
            <a:off x="-968009" y="3180990"/>
            <a:ext cx="9314490" cy="584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4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49</a:t>
            </a:r>
            <a:r>
              <a:rPr lang="en-US" altLang="zh-CN" sz="239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%</a:t>
            </a:r>
            <a:endParaRPr lang="zh-CN" altLang="en-US" sz="23900" b="1" dirty="0">
              <a:solidFill>
                <a:schemeClr val="accent6">
                  <a:lumMod val="20000"/>
                  <a:lumOff val="80000"/>
                </a:schemeClr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" name="副标题 2">
            <a:extLst>
              <a:ext uri="{FF2B5EF4-FFF2-40B4-BE49-F238E27FC236}">
                <a16:creationId xmlns:a16="http://schemas.microsoft.com/office/drawing/2014/main" id="{DA3DB69D-207B-D319-9489-84963A31E6DE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7486001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Pragmatic Type: Profile Analysis (MCA)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4" name="副标题 2">
            <a:extLst>
              <a:ext uri="{FF2B5EF4-FFF2-40B4-BE49-F238E27FC236}">
                <a16:creationId xmlns:a16="http://schemas.microsoft.com/office/drawing/2014/main" id="{18500A2C-DE97-3370-9E3B-E4E1BE9A422A}"/>
              </a:ext>
            </a:extLst>
          </p:cNvPr>
          <p:cNvSpPr txBox="1">
            <a:spLocks/>
          </p:cNvSpPr>
          <p:nvPr/>
        </p:nvSpPr>
        <p:spPr>
          <a:xfrm>
            <a:off x="6415534" y="1442737"/>
            <a:ext cx="3626946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Pragmatic ◊User MCA Results</a:t>
            </a:r>
            <a:endParaRPr lang="zh-CN" altLang="en-US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09B61D0-C366-7093-6F67-83B75D7DA0E4}"/>
              </a:ext>
            </a:extLst>
          </p:cNvPr>
          <p:cNvSpPr/>
          <p:nvPr/>
        </p:nvSpPr>
        <p:spPr>
          <a:xfrm rot="14229476">
            <a:off x="6119143" y="2440087"/>
            <a:ext cx="863628" cy="121842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6C0CFC-A36B-66D6-BBD2-F7098CB2FCBE}"/>
              </a:ext>
            </a:extLst>
          </p:cNvPr>
          <p:cNvSpPr txBox="1"/>
          <p:nvPr/>
        </p:nvSpPr>
        <p:spPr>
          <a:xfrm>
            <a:off x="8589483" y="2779455"/>
            <a:ext cx="3428345" cy="26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Predominantly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female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mostly aged between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18-–30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; most have a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high school or junior college education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approaching matters from objective, cost–benefit, and economic perspectives; largely young users residing in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first-tier, new first-tier, and second-tier cities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with a monthly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medium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income</a:t>
            </a:r>
            <a:endParaRPr lang="zh-SG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2B8973-6C67-E2F3-5D19-82A97D5A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63" y="5614416"/>
            <a:ext cx="1235273" cy="12352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9C6C8A-3262-578D-C728-2F8086AD7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14" y="2384428"/>
            <a:ext cx="4473572" cy="44735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93CA53-A7BF-3BD7-E40C-621303C6A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382" y="5513365"/>
            <a:ext cx="1344635" cy="13446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E48697-9636-0B7D-003A-07E40C288470}"/>
              </a:ext>
            </a:extLst>
          </p:cNvPr>
          <p:cNvGrpSpPr/>
          <p:nvPr/>
        </p:nvGrpSpPr>
        <p:grpSpPr>
          <a:xfrm>
            <a:off x="2142084" y="1620561"/>
            <a:ext cx="1781715" cy="593056"/>
            <a:chOff x="2142084" y="1620561"/>
            <a:chExt cx="1781715" cy="593056"/>
          </a:xfrm>
        </p:grpSpPr>
        <p:sp>
          <p:nvSpPr>
            <p:cNvPr id="7" name="!! 矩形 13">
              <a:extLst>
                <a:ext uri="{FF2B5EF4-FFF2-40B4-BE49-F238E27FC236}">
                  <a16:creationId xmlns:a16="http://schemas.microsoft.com/office/drawing/2014/main" id="{22AF8B26-E27B-E26A-0E24-04E6F4F3BA4E}"/>
                </a:ext>
              </a:extLst>
            </p:cNvPr>
            <p:cNvSpPr/>
            <p:nvPr/>
          </p:nvSpPr>
          <p:spPr>
            <a:xfrm>
              <a:off x="2220228" y="1620561"/>
              <a:ext cx="1625425" cy="593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8" name="副标题 2">
              <a:extLst>
                <a:ext uri="{FF2B5EF4-FFF2-40B4-BE49-F238E27FC236}">
                  <a16:creationId xmlns:a16="http://schemas.microsoft.com/office/drawing/2014/main" id="{C4DCA56C-EA71-DDE3-D6DC-C39B3150BAD2}"/>
                </a:ext>
              </a:extLst>
            </p:cNvPr>
            <p:cNvSpPr txBox="1">
              <a:spLocks/>
            </p:cNvSpPr>
            <p:nvPr/>
          </p:nvSpPr>
          <p:spPr>
            <a:xfrm>
              <a:off x="2142084" y="1775093"/>
              <a:ext cx="1781715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b="1" dirty="0">
                  <a:solidFill>
                    <a:schemeClr val="accent6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Pragmatic</a:t>
              </a:r>
            </a:p>
            <a:p>
              <a:pPr marL="0" indent="0" algn="ctr">
                <a:buNone/>
              </a:pPr>
              <a:endParaRPr lang="en-US" altLang="zh-CN" sz="2000" b="1" dirty="0">
                <a:solidFill>
                  <a:schemeClr val="accent6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9" name="文本框 11">
            <a:extLst>
              <a:ext uri="{FF2B5EF4-FFF2-40B4-BE49-F238E27FC236}">
                <a16:creationId xmlns:a16="http://schemas.microsoft.com/office/drawing/2014/main" id="{EAED38B4-8A90-B233-125B-A9B54E6D982A}"/>
              </a:ext>
            </a:extLst>
          </p:cNvPr>
          <p:cNvSpPr txBox="1"/>
          <p:nvPr/>
        </p:nvSpPr>
        <p:spPr>
          <a:xfrm>
            <a:off x="1571062" y="2263048"/>
            <a:ext cx="3060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(Environmental Awareness Present, Few Environmental Behaviors)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19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>
            <a:extLst>
              <a:ext uri="{FF2B5EF4-FFF2-40B4-BE49-F238E27FC236}">
                <a16:creationId xmlns:a16="http://schemas.microsoft.com/office/drawing/2014/main" id="{F6C5B0E6-3A58-B6AC-628B-ADE336752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2" b="9728"/>
          <a:stretch/>
        </p:blipFill>
        <p:spPr bwMode="auto">
          <a:xfrm>
            <a:off x="-10486" y="0"/>
            <a:ext cx="122024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8FEC94A-6DB0-A1FB-193C-B65332E31E25}"/>
              </a:ext>
            </a:extLst>
          </p:cNvPr>
          <p:cNvSpPr/>
          <p:nvPr/>
        </p:nvSpPr>
        <p:spPr>
          <a:xfrm rot="10800000">
            <a:off x="874713" y="1738803"/>
            <a:ext cx="7562664" cy="3274278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0"/>
                </a:schemeClr>
              </a:gs>
              <a:gs pos="47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8D9D53-BAE5-16E5-50E5-56BE2201D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159" y="1874131"/>
            <a:ext cx="5081246" cy="1234426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Research Plan</a:t>
            </a:r>
            <a:endParaRPr lang="zh-CN" altLang="en-US" sz="4400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96C288-C8A4-59ED-1568-DB027A1E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1525" y="3251044"/>
            <a:ext cx="3884800" cy="377179"/>
          </a:xfrm>
        </p:spPr>
        <p:txBody>
          <a:bodyPr>
            <a:noAutofit/>
          </a:bodyPr>
          <a:lstStyle/>
          <a:p>
            <a:pPr algn="l"/>
            <a:r>
              <a:rPr lang="en-US" sz="2100" b="1" dirty="0">
                <a:solidFill>
                  <a:srgbClr val="187C1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Background, </a:t>
            </a:r>
            <a:r>
              <a:rPr lang="en-US" altLang="zh-CN" sz="2100" b="1" dirty="0">
                <a:solidFill>
                  <a:srgbClr val="187C1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Approach, Model</a:t>
            </a:r>
            <a:endParaRPr lang="zh-CN" altLang="en-US" sz="2100" b="1" dirty="0">
              <a:solidFill>
                <a:srgbClr val="187C1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DBB69EC4-4EF5-8982-49B9-F31E3D9F7FDE}"/>
              </a:ext>
            </a:extLst>
          </p:cNvPr>
          <p:cNvSpPr txBox="1">
            <a:spLocks/>
          </p:cNvSpPr>
          <p:nvPr/>
        </p:nvSpPr>
        <p:spPr>
          <a:xfrm>
            <a:off x="1831526" y="3702774"/>
            <a:ext cx="3305229" cy="37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187C1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Survey Design</a:t>
            </a:r>
            <a:endParaRPr lang="zh-CN" altLang="en-US" sz="2000" b="1" dirty="0">
              <a:solidFill>
                <a:srgbClr val="187C1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C3161D11-3DEE-2317-D3A3-D9A5C6556235}"/>
              </a:ext>
            </a:extLst>
          </p:cNvPr>
          <p:cNvSpPr txBox="1">
            <a:spLocks/>
          </p:cNvSpPr>
          <p:nvPr/>
        </p:nvSpPr>
        <p:spPr>
          <a:xfrm>
            <a:off x="1831525" y="4178440"/>
            <a:ext cx="3305229" cy="37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187C1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Sampling Design</a:t>
            </a:r>
            <a:endParaRPr lang="zh-CN" altLang="en-US" sz="2000" b="1" dirty="0">
              <a:solidFill>
                <a:srgbClr val="187C11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141CFE3-1896-B9F6-7153-2DF521BEE681}"/>
              </a:ext>
            </a:extLst>
          </p:cNvPr>
          <p:cNvSpPr txBox="1">
            <a:spLocks/>
          </p:cNvSpPr>
          <p:nvPr/>
        </p:nvSpPr>
        <p:spPr>
          <a:xfrm>
            <a:off x="-1430712" y="2133600"/>
            <a:ext cx="3305230" cy="12344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3600" dirty="0">
                <a:gradFill>
                  <a:gsLst>
                    <a:gs pos="0">
                      <a:srgbClr val="75C535"/>
                    </a:gs>
                    <a:gs pos="100000">
                      <a:srgbClr val="187C11"/>
                    </a:gs>
                  </a:gsLst>
                  <a:lin ang="0" scaled="1"/>
                </a:gradFill>
                <a:latin typeface="文悦新青年体 (须授权) W8-J" pitchFamily="2" charset="-122"/>
                <a:ea typeface="文悦新青年体 (须授权) W8-J" pitchFamily="2" charset="-122"/>
              </a:rPr>
              <a:t>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2DE201-0A77-A937-875D-93E29BEE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00" y="-6097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33346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D3742C7C-50AA-BB1C-DF02-ED9DF3587E03}"/>
              </a:ext>
            </a:extLst>
          </p:cNvPr>
          <p:cNvSpPr txBox="1">
            <a:spLocks/>
          </p:cNvSpPr>
          <p:nvPr/>
        </p:nvSpPr>
        <p:spPr>
          <a:xfrm>
            <a:off x="-968009" y="3180990"/>
            <a:ext cx="9314490" cy="584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49</a:t>
            </a:r>
            <a:r>
              <a:rPr lang="en-US" altLang="zh-CN" sz="239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%</a:t>
            </a:r>
            <a:endParaRPr lang="zh-CN" altLang="en-US" sz="23900" b="1" dirty="0">
              <a:solidFill>
                <a:schemeClr val="accent6">
                  <a:lumMod val="60000"/>
                  <a:lumOff val="40000"/>
                </a:schemeClr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805457-86C7-1CA0-8BD3-E8FFA044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363" y="5614416"/>
            <a:ext cx="1235273" cy="12352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625A5A-8490-DB1C-5A9B-EF9C7FC37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943" y="5614415"/>
            <a:ext cx="1235273" cy="1235273"/>
          </a:xfrm>
          <a:prstGeom prst="rect">
            <a:avLst/>
          </a:prstGeom>
        </p:spPr>
      </p:pic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F9FF592C-01F0-A8B6-345D-520F506411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836951"/>
              </p:ext>
            </p:extLst>
          </p:nvPr>
        </p:nvGraphicFramePr>
        <p:xfrm>
          <a:off x="5338997" y="1351037"/>
          <a:ext cx="5298967" cy="3759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椭圆 18">
            <a:extLst>
              <a:ext uri="{FF2B5EF4-FFF2-40B4-BE49-F238E27FC236}">
                <a16:creationId xmlns:a16="http://schemas.microsoft.com/office/drawing/2014/main" id="{F1F15871-7267-B7B1-45B5-49D6B46B7E67}"/>
              </a:ext>
            </a:extLst>
          </p:cNvPr>
          <p:cNvSpPr/>
          <p:nvPr/>
        </p:nvSpPr>
        <p:spPr>
          <a:xfrm>
            <a:off x="5249865" y="1255013"/>
            <a:ext cx="551342" cy="449586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A32E6E6-F767-3733-3DBB-483254C22340}"/>
              </a:ext>
            </a:extLst>
          </p:cNvPr>
          <p:cNvCxnSpPr/>
          <p:nvPr/>
        </p:nvCxnSpPr>
        <p:spPr>
          <a:xfrm>
            <a:off x="5478363" y="2158308"/>
            <a:ext cx="5399701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副标题 2">
            <a:extLst>
              <a:ext uri="{FF2B5EF4-FFF2-40B4-BE49-F238E27FC236}">
                <a16:creationId xmlns:a16="http://schemas.microsoft.com/office/drawing/2014/main" id="{CFC235EC-1413-D6D1-CB2F-5BF6FE8C557E}"/>
              </a:ext>
            </a:extLst>
          </p:cNvPr>
          <p:cNvSpPr txBox="1">
            <a:spLocks/>
          </p:cNvSpPr>
          <p:nvPr/>
        </p:nvSpPr>
        <p:spPr>
          <a:xfrm>
            <a:off x="10878064" y="1969718"/>
            <a:ext cx="1313936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Average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4.21</a:t>
            </a:r>
            <a:endParaRPr lang="zh-CN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31149F-3432-CB5B-717B-93ECF9C7526A}"/>
              </a:ext>
            </a:extLst>
          </p:cNvPr>
          <p:cNvSpPr/>
          <p:nvPr/>
        </p:nvSpPr>
        <p:spPr>
          <a:xfrm>
            <a:off x="6002236" y="4670890"/>
            <a:ext cx="4635728" cy="8360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C17C0B-2049-47CA-2975-5719E7E34F43}"/>
              </a:ext>
            </a:extLst>
          </p:cNvPr>
          <p:cNvSpPr txBox="1"/>
          <p:nvPr/>
        </p:nvSpPr>
        <p:spPr>
          <a:xfrm>
            <a:off x="6151226" y="4723651"/>
            <a:ext cx="4337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Highly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concerned about the environment; </a:t>
            </a:r>
            <a:r>
              <a:rPr lang="en-US" altLang="zh-CN" sz="14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strongly 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values second-hand trading’s eco-contribution,  </a:t>
            </a:r>
            <a:r>
              <a:rPr lang="en-US" altLang="zh-CN" sz="14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highly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responsible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24" name="副标题 2">
            <a:extLst>
              <a:ext uri="{FF2B5EF4-FFF2-40B4-BE49-F238E27FC236}">
                <a16:creationId xmlns:a16="http://schemas.microsoft.com/office/drawing/2014/main" id="{18500A2C-DE97-3370-9E3B-E4E1BE9A422A}"/>
              </a:ext>
            </a:extLst>
          </p:cNvPr>
          <p:cNvSpPr txBox="1">
            <a:spLocks/>
          </p:cNvSpPr>
          <p:nvPr/>
        </p:nvSpPr>
        <p:spPr>
          <a:xfrm>
            <a:off x="5915844" y="1276485"/>
            <a:ext cx="5295622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Eco-Friendly Type: Cluster Results / Scores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C3A8847-9B2B-7859-044A-6E8F570FD1AC}"/>
              </a:ext>
            </a:extLst>
          </p:cNvPr>
          <p:cNvGrpSpPr/>
          <p:nvPr/>
        </p:nvGrpSpPr>
        <p:grpSpPr>
          <a:xfrm>
            <a:off x="7227469" y="2979006"/>
            <a:ext cx="4486768" cy="962055"/>
            <a:chOff x="8363686" y="2979006"/>
            <a:chExt cx="3387059" cy="72179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528B80B-9691-1864-3B19-99C0851826CC}"/>
                </a:ext>
              </a:extLst>
            </p:cNvPr>
            <p:cNvSpPr/>
            <p:nvPr/>
          </p:nvSpPr>
          <p:spPr>
            <a:xfrm>
              <a:off x="8363686" y="2979006"/>
              <a:ext cx="3386354" cy="721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5CC9F0-40BC-E78B-87AF-96307E20605C}"/>
                </a:ext>
              </a:extLst>
            </p:cNvPr>
            <p:cNvSpPr txBox="1"/>
            <p:nvPr/>
          </p:nvSpPr>
          <p:spPr>
            <a:xfrm>
              <a:off x="10833130" y="3118615"/>
              <a:ext cx="917615" cy="48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Target User</a:t>
              </a:r>
              <a:endParaRPr lang="zh-CN" altLang="en-US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75EC35E9-DCF8-6DB0-2084-F4169640E3F4}"/>
                </a:ext>
              </a:extLst>
            </p:cNvPr>
            <p:cNvSpPr/>
            <p:nvPr/>
          </p:nvSpPr>
          <p:spPr>
            <a:xfrm>
              <a:off x="10546757" y="3250807"/>
              <a:ext cx="345748" cy="178194"/>
            </a:xfrm>
            <a:prstGeom prst="rightArrow">
              <a:avLst/>
            </a:prstGeom>
            <a:solidFill>
              <a:srgbClr val="0D76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6EF83B0-BF2B-704D-262F-7DF700C45FC5}"/>
                </a:ext>
              </a:extLst>
            </p:cNvPr>
            <p:cNvSpPr txBox="1"/>
            <p:nvPr/>
          </p:nvSpPr>
          <p:spPr>
            <a:xfrm>
              <a:off x="8457010" y="3110425"/>
              <a:ext cx="1830724" cy="48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High </a:t>
              </a:r>
              <a:r>
                <a:rPr lang="en-US" altLang="zh-CN" sz="12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environmental awareness; </a:t>
              </a:r>
              <a:r>
                <a:rPr lang="en-US" altLang="zh-CN" sz="1200" b="1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Highly</a:t>
              </a:r>
              <a:r>
                <a:rPr lang="en-US" altLang="zh-CN" sz="12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</a:t>
              </a:r>
              <a:r>
                <a:rPr lang="en-US" altLang="zh-CN" sz="1200" b="1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proactive</a:t>
              </a:r>
              <a:r>
                <a:rPr lang="en-US" altLang="zh-CN" sz="12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and </a:t>
              </a:r>
              <a:r>
                <a:rPr lang="en-US" altLang="zh-CN" sz="1200" b="1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supportive</a:t>
              </a:r>
              <a:r>
                <a:rPr lang="en-US" altLang="zh-CN" sz="12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in eco-initiatives</a:t>
              </a:r>
              <a:endParaRPr lang="zh-CN" altLang="en-US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7943F8D-D0B7-59EC-3732-68C731D1C3CF}"/>
              </a:ext>
            </a:extLst>
          </p:cNvPr>
          <p:cNvSpPr/>
          <p:nvPr/>
        </p:nvSpPr>
        <p:spPr>
          <a:xfrm>
            <a:off x="6002236" y="5627958"/>
            <a:ext cx="4635728" cy="1119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6F6C12-D9C6-AF09-11DC-184748839F11}"/>
              </a:ext>
            </a:extLst>
          </p:cNvPr>
          <p:cNvSpPr txBox="1"/>
          <p:nvPr/>
        </p:nvSpPr>
        <p:spPr>
          <a:xfrm>
            <a:off x="6112374" y="5581515"/>
            <a:ext cx="4337747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Actively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practices eco-living, considers </a:t>
            </a:r>
            <a:r>
              <a:rPr lang="en-US" altLang="zh-CN" sz="14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environmental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4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factors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in decisions, </a:t>
            </a:r>
            <a:r>
              <a:rPr lang="en-US" altLang="zh-CN" sz="14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willing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4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to 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buy eco-friendly products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3CA53-A7BF-3BD7-E40C-621303C6A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14" y="2384428"/>
            <a:ext cx="4473572" cy="447357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D8EC087-96F5-A2FE-E010-105145DD7E7A}"/>
              </a:ext>
            </a:extLst>
          </p:cNvPr>
          <p:cNvSpPr/>
          <p:nvPr/>
        </p:nvSpPr>
        <p:spPr>
          <a:xfrm>
            <a:off x="5249865" y="3784853"/>
            <a:ext cx="551342" cy="449586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B8AA276-F08B-0F36-1E66-2EA7781BA5AA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10380189" cy="838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IdleFish User Segmentation by Environmental Values (K-Means Clustering)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8519E4-E177-7883-A46A-0025543C864E}"/>
              </a:ext>
            </a:extLst>
          </p:cNvPr>
          <p:cNvGrpSpPr/>
          <p:nvPr/>
        </p:nvGrpSpPr>
        <p:grpSpPr>
          <a:xfrm>
            <a:off x="2180955" y="1569617"/>
            <a:ext cx="1781715" cy="593056"/>
            <a:chOff x="8265842" y="1771964"/>
            <a:chExt cx="1781715" cy="593056"/>
          </a:xfrm>
        </p:grpSpPr>
        <p:sp>
          <p:nvSpPr>
            <p:cNvPr id="15" name="!! 矩形 14">
              <a:extLst>
                <a:ext uri="{FF2B5EF4-FFF2-40B4-BE49-F238E27FC236}">
                  <a16:creationId xmlns:a16="http://schemas.microsoft.com/office/drawing/2014/main" id="{7C74BE60-F012-11DA-9C61-62F4CC6B07B3}"/>
                </a:ext>
              </a:extLst>
            </p:cNvPr>
            <p:cNvSpPr/>
            <p:nvPr/>
          </p:nvSpPr>
          <p:spPr>
            <a:xfrm>
              <a:off x="8343985" y="1771964"/>
              <a:ext cx="1625425" cy="593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6" name="副标题 2">
              <a:extLst>
                <a:ext uri="{FF2B5EF4-FFF2-40B4-BE49-F238E27FC236}">
                  <a16:creationId xmlns:a16="http://schemas.microsoft.com/office/drawing/2014/main" id="{5564C221-EB4C-58C8-21C2-FB6B6CFC1766}"/>
                </a:ext>
              </a:extLst>
            </p:cNvPr>
            <p:cNvSpPr txBox="1">
              <a:spLocks/>
            </p:cNvSpPr>
            <p:nvPr/>
          </p:nvSpPr>
          <p:spPr>
            <a:xfrm>
              <a:off x="8265842" y="1945009"/>
              <a:ext cx="1781715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b="1" dirty="0">
                  <a:solidFill>
                    <a:srgbClr val="0D761F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Eco-Friendly</a:t>
              </a:r>
              <a:endParaRPr lang="zh-CN" altLang="en-US" sz="2000" b="1" dirty="0">
                <a:solidFill>
                  <a:srgbClr val="0D761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17" name="文本框 12">
            <a:extLst>
              <a:ext uri="{FF2B5EF4-FFF2-40B4-BE49-F238E27FC236}">
                <a16:creationId xmlns:a16="http://schemas.microsoft.com/office/drawing/2014/main" id="{D3AE288B-CB9F-3538-FCD8-BF67BD192E97}"/>
              </a:ext>
            </a:extLst>
          </p:cNvPr>
          <p:cNvSpPr txBox="1"/>
          <p:nvPr/>
        </p:nvSpPr>
        <p:spPr>
          <a:xfrm>
            <a:off x="1718838" y="2214004"/>
            <a:ext cx="367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>
              <a:defRPr sz="1400"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r>
              <a:rPr lang="en-US" altLang="zh-CN" dirty="0"/>
              <a:t>(With Environmental Awareness and Frequent Environmental Behaviors)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92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7A12BF-D138-7C56-0A49-7440F6EBE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4" t="7373" b="695"/>
          <a:stretch>
            <a:fillRect/>
          </a:stretch>
        </p:blipFill>
        <p:spPr bwMode="auto">
          <a:xfrm>
            <a:off x="5478363" y="2095854"/>
            <a:ext cx="5025438" cy="31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40CEC46D-E737-B3B8-5C73-C0DB5CEE6CF6}"/>
              </a:ext>
            </a:extLst>
          </p:cNvPr>
          <p:cNvSpPr txBox="1">
            <a:spLocks/>
          </p:cNvSpPr>
          <p:nvPr/>
        </p:nvSpPr>
        <p:spPr>
          <a:xfrm>
            <a:off x="-968009" y="3180990"/>
            <a:ext cx="9314490" cy="584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49</a:t>
            </a:r>
            <a:r>
              <a:rPr lang="en-US" altLang="zh-CN" sz="239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%</a:t>
            </a:r>
            <a:endParaRPr lang="zh-CN" altLang="en-US" sz="23900" b="1" dirty="0">
              <a:solidFill>
                <a:schemeClr val="accent6">
                  <a:lumMod val="60000"/>
                  <a:lumOff val="40000"/>
                </a:schemeClr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" name="副标题 2">
            <a:extLst>
              <a:ext uri="{FF2B5EF4-FFF2-40B4-BE49-F238E27FC236}">
                <a16:creationId xmlns:a16="http://schemas.microsoft.com/office/drawing/2014/main" id="{DA3DB69D-207B-D319-9489-84963A31E6DE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8825989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Eco-Friendly Type: Profile Analysis (MCA)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4" name="副标题 2">
            <a:extLst>
              <a:ext uri="{FF2B5EF4-FFF2-40B4-BE49-F238E27FC236}">
                <a16:creationId xmlns:a16="http://schemas.microsoft.com/office/drawing/2014/main" id="{18500A2C-DE97-3370-9E3B-E4E1BE9A422A}"/>
              </a:ext>
            </a:extLst>
          </p:cNvPr>
          <p:cNvSpPr txBox="1">
            <a:spLocks/>
          </p:cNvSpPr>
          <p:nvPr/>
        </p:nvSpPr>
        <p:spPr>
          <a:xfrm>
            <a:off x="6455453" y="1392892"/>
            <a:ext cx="5025438" cy="33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Eco-Friendly ◊User MCA Results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09B61D0-C366-7093-6F67-83B75D7DA0E4}"/>
              </a:ext>
            </a:extLst>
          </p:cNvPr>
          <p:cNvSpPr/>
          <p:nvPr/>
        </p:nvSpPr>
        <p:spPr>
          <a:xfrm rot="14241353">
            <a:off x="6573945" y="2863215"/>
            <a:ext cx="907563" cy="114952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6C0CFC-A36B-66D6-BBD2-F7098CB2FCBE}"/>
              </a:ext>
            </a:extLst>
          </p:cNvPr>
          <p:cNvSpPr txBox="1"/>
          <p:nvPr/>
        </p:nvSpPr>
        <p:spPr>
          <a:xfrm>
            <a:off x="8540943" y="2852845"/>
            <a:ext cx="3556698" cy="29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Predominantly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male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mostly aged between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25–-35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; Most have a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high school, junior college, or bachelor’s degree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indicating a relatively high educational level and strong environmental awareness and practice;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Largely young adults distributed across new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first-tier, second-tier, and fourth-tier cities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with a </a:t>
            </a:r>
            <a:r>
              <a:rPr lang="en-US" altLang="zh-CN" sz="14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monthly high income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.</a:t>
            </a:r>
            <a:endParaRPr lang="zh-SG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2B8973-6C67-E2F3-5D19-82A97D5A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63" y="5614416"/>
            <a:ext cx="1235273" cy="12352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6C8ACA-1588-3ACE-938E-A6F02E39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943" y="5614415"/>
            <a:ext cx="1235273" cy="12352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11366-B007-91AF-DF2A-84C102264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14" y="2384428"/>
            <a:ext cx="4473572" cy="44735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36E75-0912-E642-7B8A-3A52C14BAD42}"/>
              </a:ext>
            </a:extLst>
          </p:cNvPr>
          <p:cNvGrpSpPr/>
          <p:nvPr/>
        </p:nvGrpSpPr>
        <p:grpSpPr>
          <a:xfrm>
            <a:off x="2180955" y="1569617"/>
            <a:ext cx="1781715" cy="593056"/>
            <a:chOff x="8265842" y="1771964"/>
            <a:chExt cx="1781715" cy="593056"/>
          </a:xfrm>
        </p:grpSpPr>
        <p:sp>
          <p:nvSpPr>
            <p:cNvPr id="16" name="!! 矩形 14">
              <a:extLst>
                <a:ext uri="{FF2B5EF4-FFF2-40B4-BE49-F238E27FC236}">
                  <a16:creationId xmlns:a16="http://schemas.microsoft.com/office/drawing/2014/main" id="{0844C6E9-5BF3-A34D-8CD5-03A9270C799D}"/>
                </a:ext>
              </a:extLst>
            </p:cNvPr>
            <p:cNvSpPr/>
            <p:nvPr/>
          </p:nvSpPr>
          <p:spPr>
            <a:xfrm>
              <a:off x="8343985" y="1771964"/>
              <a:ext cx="1625425" cy="593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7" name="副标题 2">
              <a:extLst>
                <a:ext uri="{FF2B5EF4-FFF2-40B4-BE49-F238E27FC236}">
                  <a16:creationId xmlns:a16="http://schemas.microsoft.com/office/drawing/2014/main" id="{991AC411-F23F-4D06-FAE6-1F31B2A183A9}"/>
                </a:ext>
              </a:extLst>
            </p:cNvPr>
            <p:cNvSpPr txBox="1">
              <a:spLocks/>
            </p:cNvSpPr>
            <p:nvPr/>
          </p:nvSpPr>
          <p:spPr>
            <a:xfrm>
              <a:off x="8265842" y="1945009"/>
              <a:ext cx="1781715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b="1" dirty="0">
                  <a:solidFill>
                    <a:srgbClr val="0D761F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Eco-Friendly</a:t>
              </a:r>
              <a:endParaRPr lang="zh-CN" altLang="en-US" sz="2000" b="1" dirty="0">
                <a:solidFill>
                  <a:srgbClr val="0D761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18" name="文本框 12">
            <a:extLst>
              <a:ext uri="{FF2B5EF4-FFF2-40B4-BE49-F238E27FC236}">
                <a16:creationId xmlns:a16="http://schemas.microsoft.com/office/drawing/2014/main" id="{029FE17F-3266-B3FB-80D7-29B3346CE843}"/>
              </a:ext>
            </a:extLst>
          </p:cNvPr>
          <p:cNvSpPr txBox="1"/>
          <p:nvPr/>
        </p:nvSpPr>
        <p:spPr>
          <a:xfrm>
            <a:off x="1718838" y="2214004"/>
            <a:ext cx="367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>
              <a:defRPr sz="1400"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r>
              <a:rPr lang="en-US" altLang="zh-CN" dirty="0"/>
              <a:t>(With Environmental Awareness and Frequent Environmental Behaviors)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68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A1F2EDCF-102D-4976-89FA-72A90A462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36061"/>
              </p:ext>
            </p:extLst>
          </p:nvPr>
        </p:nvGraphicFramePr>
        <p:xfrm>
          <a:off x="685244" y="1414357"/>
          <a:ext cx="5191431" cy="3095849"/>
        </p:xfrm>
        <a:graphic>
          <a:graphicData uri="http://schemas.openxmlformats.org/drawingml/2006/table">
            <a:tbl>
              <a:tblPr firstRow="1" firstCol="1" bandRow="1"/>
              <a:tblGrid>
                <a:gridCol w="1364146">
                  <a:extLst>
                    <a:ext uri="{9D8B030D-6E8A-4147-A177-3AD203B41FA5}">
                      <a16:colId xmlns:a16="http://schemas.microsoft.com/office/drawing/2014/main" val="1143964042"/>
                    </a:ext>
                  </a:extLst>
                </a:gridCol>
                <a:gridCol w="1075047">
                  <a:extLst>
                    <a:ext uri="{9D8B030D-6E8A-4147-A177-3AD203B41FA5}">
                      <a16:colId xmlns:a16="http://schemas.microsoft.com/office/drawing/2014/main" val="3958321483"/>
                    </a:ext>
                  </a:extLst>
                </a:gridCol>
                <a:gridCol w="1030988">
                  <a:extLst>
                    <a:ext uri="{9D8B030D-6E8A-4147-A177-3AD203B41FA5}">
                      <a16:colId xmlns:a16="http://schemas.microsoft.com/office/drawing/2014/main" val="3324715693"/>
                    </a:ext>
                  </a:extLst>
                </a:gridCol>
                <a:gridCol w="1030988">
                  <a:extLst>
                    <a:ext uri="{9D8B030D-6E8A-4147-A177-3AD203B41FA5}">
                      <a16:colId xmlns:a16="http://schemas.microsoft.com/office/drawing/2014/main" val="1097302933"/>
                    </a:ext>
                  </a:extLst>
                </a:gridCol>
                <a:gridCol w="690262">
                  <a:extLst>
                    <a:ext uri="{9D8B030D-6E8A-4147-A177-3AD203B41FA5}">
                      <a16:colId xmlns:a16="http://schemas.microsoft.com/office/drawing/2014/main" val="521945869"/>
                    </a:ext>
                  </a:extLst>
                </a:gridCol>
              </a:tblGrid>
              <a:tr h="68395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Acceptance Level</a:t>
                      </a:r>
                      <a:endParaRPr lang="zh-CN" sz="18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 kern="0" dirty="0">
                          <a:solidFill>
                            <a:schemeClr val="accent4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Basic</a:t>
                      </a:r>
                      <a:endParaRPr lang="zh-CN" sz="1800" kern="100" dirty="0">
                        <a:solidFill>
                          <a:schemeClr val="accent4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 kern="0" dirty="0">
                          <a:solidFill>
                            <a:schemeClr val="accent6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Pragmatic</a:t>
                      </a:r>
                      <a:endParaRPr lang="zh-CN" sz="1800" kern="100" dirty="0">
                        <a:solidFill>
                          <a:schemeClr val="accent6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 kern="0" dirty="0">
                          <a:solidFill>
                            <a:srgbClr val="0D761F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Eco-Friendly</a:t>
                      </a:r>
                      <a:endParaRPr lang="zh-CN" sz="1800" kern="100" dirty="0">
                        <a:solidFill>
                          <a:srgbClr val="0D761F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Total</a:t>
                      </a:r>
                      <a:endParaRPr lang="zh-CN" sz="18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080138"/>
                  </a:ext>
                </a:extLst>
              </a:tr>
              <a:tr h="47907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Very Unwilling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42.40%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5D7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0.70%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0.30%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1.30%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893185"/>
                  </a:ext>
                </a:extLst>
              </a:tr>
              <a:tr h="47907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Somewhat Unwilling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29.40%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E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3.60%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E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2.50%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E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3.50%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11122"/>
                  </a:ext>
                </a:extLst>
              </a:tr>
              <a:tr h="47907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Neutral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10.30%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A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32.10%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D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11.60%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9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21.60%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39486"/>
                  </a:ext>
                </a:extLst>
              </a:tr>
              <a:tr h="47907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Somewhat Willing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12.80%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8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52.60%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50.00%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50.50%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098193"/>
                  </a:ext>
                </a:extLst>
              </a:tr>
              <a:tr h="495595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Very Willing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5.10%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10.90%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9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35.50%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B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23.10%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012903"/>
                  </a:ext>
                </a:extLst>
              </a:tr>
            </a:tbl>
          </a:graphicData>
        </a:graphic>
      </p:graphicFrame>
      <p:sp>
        <p:nvSpPr>
          <p:cNvPr id="4" name="副标题 2">
            <a:extLst>
              <a:ext uri="{FF2B5EF4-FFF2-40B4-BE49-F238E27FC236}">
                <a16:creationId xmlns:a16="http://schemas.microsoft.com/office/drawing/2014/main" id="{BFFEBA01-890C-71BC-0D78-F089B3317806}"/>
              </a:ext>
            </a:extLst>
          </p:cNvPr>
          <p:cNvSpPr txBox="1">
            <a:spLocks/>
          </p:cNvSpPr>
          <p:nvPr/>
        </p:nvSpPr>
        <p:spPr>
          <a:xfrm>
            <a:off x="611925" y="461380"/>
            <a:ext cx="11097284" cy="461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Behavioral Differences Among the Three Environmental User Groups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E573EF7-3F01-345F-F6F7-09C1E06C7FA8}"/>
              </a:ext>
            </a:extLst>
          </p:cNvPr>
          <p:cNvSpPr/>
          <p:nvPr/>
        </p:nvSpPr>
        <p:spPr>
          <a:xfrm rot="16200000">
            <a:off x="2965624" y="1372104"/>
            <a:ext cx="698089" cy="5191431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14" name="!! 矩形 13">
            <a:extLst>
              <a:ext uri="{FF2B5EF4-FFF2-40B4-BE49-F238E27FC236}">
                <a16:creationId xmlns:a16="http://schemas.microsoft.com/office/drawing/2014/main" id="{5F8926A4-9CCD-81FD-2ED8-3AFB82EEA8BA}"/>
              </a:ext>
            </a:extLst>
          </p:cNvPr>
          <p:cNvSpPr/>
          <p:nvPr/>
        </p:nvSpPr>
        <p:spPr>
          <a:xfrm>
            <a:off x="919618" y="4841585"/>
            <a:ext cx="4883973" cy="14626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30700A-77CD-0C74-71A3-5A73857C00F0}"/>
              </a:ext>
            </a:extLst>
          </p:cNvPr>
          <p:cNvSpPr txBox="1"/>
          <p:nvPr/>
        </p:nvSpPr>
        <p:spPr>
          <a:xfrm>
            <a:off x="1021347" y="4896513"/>
            <a:ext cx="46805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The 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chi-square test 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demonstrates a </a:t>
            </a:r>
            <a:r>
              <a:rPr lang="en-US" altLang="zh-CN" sz="14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positive correlation 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between users’ environmental awareness and their acceptance of the campaign. Users with </a:t>
            </a:r>
            <a:r>
              <a:rPr lang="en-US" altLang="zh-CN" sz="14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stronger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environmental consciousness and </a:t>
            </a:r>
            <a:r>
              <a:rPr lang="en-US" altLang="zh-CN" sz="14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higher 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environmental values are </a:t>
            </a:r>
            <a:r>
              <a:rPr lang="en-US" altLang="zh-CN" sz="14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more likely</a:t>
            </a:r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to accept IdleFish’s eco-friendly marketing activities.</a:t>
            </a:r>
          </a:p>
          <a:p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22733878-C0DC-8B20-5645-41E1A04E1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995426"/>
              </p:ext>
            </p:extLst>
          </p:nvPr>
        </p:nvGraphicFramePr>
        <p:xfrm>
          <a:off x="6620563" y="1659256"/>
          <a:ext cx="4726991" cy="3057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C4F74D37-F7C1-6BAF-88B8-9045BDD9FCBF}"/>
              </a:ext>
            </a:extLst>
          </p:cNvPr>
          <p:cNvSpPr txBox="1"/>
          <p:nvPr/>
        </p:nvSpPr>
        <p:spPr>
          <a:xfrm>
            <a:off x="7073239" y="4597706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SG" sz="1400" b="1" dirty="0">
                <a:solidFill>
                  <a:schemeClr val="accent4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Basic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7FDE86-1870-43A2-1BF8-529ADB71FAEB}"/>
              </a:ext>
            </a:extLst>
          </p:cNvPr>
          <p:cNvSpPr txBox="1"/>
          <p:nvPr/>
        </p:nvSpPr>
        <p:spPr>
          <a:xfrm>
            <a:off x="8477284" y="4597707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SG" sz="1400" b="1" dirty="0">
                <a:solidFill>
                  <a:srgbClr val="77B150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Pragmatic</a:t>
            </a:r>
            <a:endParaRPr lang="zh-SG" altLang="en-US" sz="1400" b="1" dirty="0">
              <a:solidFill>
                <a:srgbClr val="77B150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183C2DB-75AD-D53C-7A81-D83BF14095ED}"/>
              </a:ext>
            </a:extLst>
          </p:cNvPr>
          <p:cNvSpPr txBox="1"/>
          <p:nvPr/>
        </p:nvSpPr>
        <p:spPr>
          <a:xfrm>
            <a:off x="9912419" y="4597707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D761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Eco-Friendly</a:t>
            </a:r>
            <a:endParaRPr lang="zh-SG" altLang="en-US" sz="1400" b="1" dirty="0">
              <a:solidFill>
                <a:srgbClr val="0D761F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23" name="副标题 2">
            <a:extLst>
              <a:ext uri="{FF2B5EF4-FFF2-40B4-BE49-F238E27FC236}">
                <a16:creationId xmlns:a16="http://schemas.microsoft.com/office/drawing/2014/main" id="{8705DB14-00D3-BD2E-3CC4-CD66EBDC49D4}"/>
              </a:ext>
            </a:extLst>
          </p:cNvPr>
          <p:cNvSpPr txBox="1">
            <a:spLocks/>
          </p:cNvSpPr>
          <p:nvPr/>
        </p:nvSpPr>
        <p:spPr>
          <a:xfrm>
            <a:off x="6565673" y="1024910"/>
            <a:ext cx="5143536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Differences in IdleFish Usage Duration (Stacked Percentage Bar Chart)</a:t>
            </a:r>
            <a:endParaRPr lang="zh-CN" altLang="en-US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FE3291-3C31-FBCF-ACC5-CD928939B9DA}"/>
              </a:ext>
            </a:extLst>
          </p:cNvPr>
          <p:cNvGrpSpPr/>
          <p:nvPr/>
        </p:nvGrpSpPr>
        <p:grpSpPr>
          <a:xfrm>
            <a:off x="6776046" y="4946500"/>
            <a:ext cx="4621675" cy="883560"/>
            <a:chOff x="6826603" y="4689333"/>
            <a:chExt cx="4621675" cy="883560"/>
          </a:xfrm>
        </p:grpSpPr>
        <p:sp>
          <p:nvSpPr>
            <p:cNvPr id="18" name="!! 矩形 13">
              <a:extLst>
                <a:ext uri="{FF2B5EF4-FFF2-40B4-BE49-F238E27FC236}">
                  <a16:creationId xmlns:a16="http://schemas.microsoft.com/office/drawing/2014/main" id="{47768804-BF67-14C7-06DA-9FD3FAC5AB65}"/>
                </a:ext>
              </a:extLst>
            </p:cNvPr>
            <p:cNvSpPr/>
            <p:nvPr/>
          </p:nvSpPr>
          <p:spPr>
            <a:xfrm>
              <a:off x="6826603" y="4689333"/>
              <a:ext cx="4621675" cy="883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E305F7A-E3B9-BFF9-F7AB-3D8A30701D6A}"/>
                </a:ext>
              </a:extLst>
            </p:cNvPr>
            <p:cNvSpPr txBox="1"/>
            <p:nvPr/>
          </p:nvSpPr>
          <p:spPr>
            <a:xfrm>
              <a:off x="7002499" y="4739097"/>
              <a:ext cx="42698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Users with </a:t>
              </a:r>
              <a:r>
                <a:rPr lang="en-US" altLang="zh-CN" sz="1400" b="1" dirty="0">
                  <a:solidFill>
                    <a:srgbClr val="0D761F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stronger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environmental awareness and </a:t>
              </a:r>
              <a:r>
                <a:rPr lang="en-US" altLang="zh-CN" sz="1400" b="1" dirty="0">
                  <a:solidFill>
                    <a:srgbClr val="0D761F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higher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environmental values are more willing to spend </a:t>
              </a:r>
              <a:r>
                <a:rPr lang="en-US" altLang="zh-CN" sz="1400" b="1" dirty="0">
                  <a:solidFill>
                    <a:srgbClr val="0D761F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more time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on the IdleFish platform.</a:t>
              </a:r>
              <a:endParaRPr lang="zh-CN" altLang="en-US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5133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>
            <a:extLst>
              <a:ext uri="{FF2B5EF4-FFF2-40B4-BE49-F238E27FC236}">
                <a16:creationId xmlns:a16="http://schemas.microsoft.com/office/drawing/2014/main" id="{C04099F3-F534-0C37-BEF8-67900A83B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r="13054"/>
          <a:stretch/>
        </p:blipFill>
        <p:spPr bwMode="auto">
          <a:xfrm rot="5400000" flipH="1">
            <a:off x="2673358" y="-2673359"/>
            <a:ext cx="6858001" cy="1220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8FEC94A-6DB0-A1FB-193C-B65332E31E25}"/>
              </a:ext>
            </a:extLst>
          </p:cNvPr>
          <p:cNvSpPr/>
          <p:nvPr/>
        </p:nvSpPr>
        <p:spPr>
          <a:xfrm>
            <a:off x="3179763" y="1791861"/>
            <a:ext cx="8140171" cy="3274278"/>
          </a:xfrm>
          <a:prstGeom prst="rect">
            <a:avLst/>
          </a:prstGeom>
          <a:gradFill flip="none" rotWithShape="1">
            <a:gsLst>
              <a:gs pos="26000">
                <a:schemeClr val="bg1">
                  <a:alpha val="0"/>
                </a:schemeClr>
              </a:gs>
              <a:gs pos="43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8D9D53-BAE5-16E5-50E5-56BE2201D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7733" y="2442065"/>
            <a:ext cx="5547783" cy="1234426"/>
          </a:xfrm>
        </p:spPr>
        <p:txBody>
          <a:bodyPr>
            <a:noAutofit/>
          </a:bodyPr>
          <a:lstStyle/>
          <a:p>
            <a:pPr algn="r"/>
            <a:r>
              <a:rPr lang="en-US" altLang="zh-CN" sz="44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Exploration of Influencing Factors</a:t>
            </a:r>
            <a:endParaRPr lang="zh-CN" altLang="en-US" sz="4400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96C288-C8A4-59ED-1568-DB027A1E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182" y="3704585"/>
            <a:ext cx="4126262" cy="377179"/>
          </a:xfrm>
        </p:spPr>
        <p:txBody>
          <a:bodyPr>
            <a:noAutofit/>
          </a:bodyPr>
          <a:lstStyle/>
          <a:p>
            <a:pPr algn="r"/>
            <a:r>
              <a:rPr lang="en-US" altLang="zh-CN" sz="1900" b="1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Exploration of Factors Influencing </a:t>
            </a:r>
            <a:r>
              <a:rPr lang="en-US" altLang="zh-CN" sz="1900" b="1" dirty="0">
                <a:solidFill>
                  <a:srgbClr val="B39209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Overall Acceptance</a:t>
            </a:r>
            <a:endParaRPr lang="zh-CN" altLang="en-US" sz="19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141CFE3-1896-B9F6-7153-2DF521BEE681}"/>
              </a:ext>
            </a:extLst>
          </p:cNvPr>
          <p:cNvSpPr txBox="1">
            <a:spLocks/>
          </p:cNvSpPr>
          <p:nvPr/>
        </p:nvSpPr>
        <p:spPr>
          <a:xfrm>
            <a:off x="10285701" y="2116963"/>
            <a:ext cx="3305230" cy="1234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3600" dirty="0">
                <a:gradFill>
                  <a:gsLst>
                    <a:gs pos="0">
                      <a:srgbClr val="C6CB4A"/>
                    </a:gs>
                    <a:gs pos="100000">
                      <a:srgbClr val="6A8247"/>
                    </a:gs>
                  </a:gsLst>
                  <a:lin ang="0" scaled="1"/>
                </a:gradFill>
                <a:latin typeface="文悦新青年体 (须授权) W8-J" pitchFamily="2" charset="-122"/>
                <a:ea typeface="文悦新青年体 (须授权) W8-J" pitchFamily="2" charset="-122"/>
              </a:rPr>
              <a:t>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C3C372-2593-9009-F495-5B93475DD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67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344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5">
            <a:extLst>
              <a:ext uri="{FF2B5EF4-FFF2-40B4-BE49-F238E27FC236}">
                <a16:creationId xmlns:a16="http://schemas.microsoft.com/office/drawing/2014/main" id="{C523C9F1-F6A3-CFC3-57DE-DF56A2BD57F1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9858722"/>
              </p:ext>
            </p:extLst>
          </p:nvPr>
        </p:nvGraphicFramePr>
        <p:xfrm>
          <a:off x="688258" y="1606107"/>
          <a:ext cx="7607701" cy="4581969"/>
        </p:xfrm>
        <a:graphic>
          <a:graphicData uri="http://schemas.openxmlformats.org/drawingml/2006/table">
            <a:tbl>
              <a:tblPr firstRow="1" bandRow="1"/>
              <a:tblGrid>
                <a:gridCol w="4379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674">
                <a:tc>
                  <a:txBody>
                    <a:bodyPr/>
                    <a:lstStyle/>
                    <a:p>
                      <a:pPr marL="1841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CN" altLang="en-US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N" altLang="zh-CN" sz="14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en-US" altLang="zh-CN" sz="14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Type2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137160" lvl="0" indent="0" algn="just" defTabSz="914400" rtl="0" eaLnBrk="1" fontAlgn="t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Type3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93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I like marketing campaigns that </a:t>
                      </a:r>
                      <a:r>
                        <a:rPr lang="en-US" altLang="zh-CN" sz="1200" b="1" kern="12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accelerate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altLang="zh-CN" sz="1200" b="1" kern="12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circulation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 of idle goods</a:t>
                      </a:r>
                      <a:endParaRPr lang="en-US" altLang="zh-CN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0.755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0.022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0.059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06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I prefer activities that </a:t>
                      </a:r>
                      <a:r>
                        <a:rPr lang="en-US" altLang="zh-CN" sz="1200" b="1" kern="12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fulfill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 my </a:t>
                      </a:r>
                      <a:r>
                        <a:rPr lang="en-US" altLang="zh-CN" sz="1200" b="1" kern="12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desire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 to contribute to public welfare and environmental protection.</a:t>
                      </a:r>
                      <a:endParaRPr lang="en-US" altLang="zh-CN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0.79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0.152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0.068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33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I am familiar with the </a:t>
                      </a:r>
                      <a:r>
                        <a:rPr lang="en-US" altLang="zh-CN" sz="1200" b="1" kern="12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concept of public-welfare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-themed marketing campaigns.</a:t>
                      </a:r>
                      <a:endParaRPr lang="zh-CN" altLang="en-US" sz="1200" dirty="0">
                        <a:solidFill>
                          <a:srgbClr val="333333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0.76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-0.039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0.05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1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I like campaigns that involve a wide range of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+mn-cs"/>
                        </a:rPr>
                        <a:t>brands</a:t>
                      </a: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 and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+mn-cs"/>
                        </a:rPr>
                        <a:t>merchants</a:t>
                      </a: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.</a:t>
                      </a: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0.813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0.032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0.078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363761"/>
                  </a:ext>
                </a:extLst>
              </a:tr>
              <a:tr h="393805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I feel a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accent6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+mn-cs"/>
                        </a:rPr>
                        <a:t>strong </a:t>
                      </a: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personal responsibility for environmental protection.</a:t>
                      </a: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0.087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0.874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0.081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799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I prefer activities that contribute to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accent6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+mn-cs"/>
                        </a:rPr>
                        <a:t>social sustainability</a:t>
                      </a: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.</a:t>
                      </a: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0.118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0.77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0.087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967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I believe that public welfare initiatives advocated by IdleFish are </a:t>
                      </a:r>
                      <a:r>
                        <a:rPr lang="en-US" altLang="zh-CN" sz="1200" b="1" i="0" u="none" strike="noStrike" kern="12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+mn-cs"/>
                        </a:rPr>
                        <a:t>reliable</a:t>
                      </a: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.</a:t>
                      </a: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0.129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-0.008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0.852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661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I enjoy </a:t>
                      </a:r>
                      <a:r>
                        <a:rPr lang="en-US" altLang="zh-CN" sz="1200" b="1" kern="12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the collective atmosphere 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of nationwide participation in environmental causes.</a:t>
                      </a:r>
                      <a:endParaRPr lang="en-US" altLang="zh-CN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0.035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0.121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0.759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904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I hope my personal </a:t>
                      </a:r>
                      <a:r>
                        <a:rPr lang="en-US" altLang="zh-CN" sz="1200" b="1" i="0" u="none" strike="noStrike" kern="12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+mn-cs"/>
                        </a:rPr>
                        <a:t>contributions</a:t>
                      </a: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 can be properly </a:t>
                      </a:r>
                      <a:r>
                        <a:rPr lang="en-US" altLang="zh-CN" sz="1200" b="1" i="0" u="none" strike="noStrike" kern="12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+mn-cs"/>
                        </a:rPr>
                        <a:t>implemented</a:t>
                      </a: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 and </a:t>
                      </a:r>
                      <a:r>
                        <a:rPr lang="en-US" altLang="zh-CN" sz="1200" b="1" i="0" u="none" strike="noStrike" kern="12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+mn-cs"/>
                        </a:rPr>
                        <a:t>recorded</a:t>
                      </a: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.</a:t>
                      </a: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0.081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0.063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0.788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94812"/>
                  </a:ext>
                </a:extLst>
              </a:tr>
            </a:tbl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95B0D645-BB48-0543-061D-3997CA927B3E}"/>
              </a:ext>
            </a:extLst>
          </p:cNvPr>
          <p:cNvGrpSpPr/>
          <p:nvPr/>
        </p:nvGrpSpPr>
        <p:grpSpPr>
          <a:xfrm>
            <a:off x="5887384" y="2671696"/>
            <a:ext cx="2884665" cy="164465"/>
            <a:chOff x="8011342" y="460532"/>
            <a:chExt cx="2884665" cy="164465"/>
          </a:xfrm>
          <a:solidFill>
            <a:schemeClr val="accent4"/>
          </a:solidFill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3ED26E8-053A-CFD5-DA78-735309349365}"/>
                </a:ext>
              </a:extLst>
            </p:cNvPr>
            <p:cNvCxnSpPr>
              <a:cxnSpLocks/>
              <a:stCxn id="6" idx="3"/>
              <a:endCxn id="24" idx="6"/>
            </p:cNvCxnSpPr>
            <p:nvPr/>
          </p:nvCxnSpPr>
          <p:spPr>
            <a:xfrm>
              <a:off x="8011342" y="533569"/>
              <a:ext cx="2884665" cy="9196"/>
            </a:xfrm>
            <a:prstGeom prst="line">
              <a:avLst/>
            </a:prstGeom>
            <a:grpFill/>
            <a:ln w="22225">
              <a:solidFill>
                <a:schemeClr val="accent4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0F69569-11D1-5EEF-3C7B-169B5E603D99}"/>
                </a:ext>
              </a:extLst>
            </p:cNvPr>
            <p:cNvSpPr/>
            <p:nvPr/>
          </p:nvSpPr>
          <p:spPr>
            <a:xfrm>
              <a:off x="10731542" y="460532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608B427-1B90-C248-6E75-4BF4B7FC22E6}"/>
              </a:ext>
            </a:extLst>
          </p:cNvPr>
          <p:cNvGrpSpPr/>
          <p:nvPr/>
        </p:nvGrpSpPr>
        <p:grpSpPr>
          <a:xfrm>
            <a:off x="7001675" y="3844416"/>
            <a:ext cx="1770374" cy="164465"/>
            <a:chOff x="9125633" y="456443"/>
            <a:chExt cx="1770374" cy="164465"/>
          </a:xfrm>
          <a:solidFill>
            <a:schemeClr val="accent6"/>
          </a:solidFill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549CC30-271D-C275-C50B-8807D5C8D7CD}"/>
                </a:ext>
              </a:extLst>
            </p:cNvPr>
            <p:cNvCxnSpPr>
              <a:cxnSpLocks/>
              <a:stCxn id="7" idx="3"/>
              <a:endCxn id="29" idx="2"/>
            </p:cNvCxnSpPr>
            <p:nvPr/>
          </p:nvCxnSpPr>
          <p:spPr>
            <a:xfrm>
              <a:off x="9125633" y="522810"/>
              <a:ext cx="1605909" cy="15866"/>
            </a:xfrm>
            <a:prstGeom prst="line">
              <a:avLst/>
            </a:prstGeom>
            <a:grpFill/>
            <a:ln w="22225">
              <a:solidFill>
                <a:schemeClr val="accent6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0D7C1B9-57ED-31C1-7DD0-3CBCB865A21A}"/>
                </a:ext>
              </a:extLst>
            </p:cNvPr>
            <p:cNvSpPr/>
            <p:nvPr/>
          </p:nvSpPr>
          <p:spPr>
            <a:xfrm>
              <a:off x="10731542" y="456443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6DA6B94-F010-BF2C-CE3B-439C0255DCA6}"/>
              </a:ext>
            </a:extLst>
          </p:cNvPr>
          <p:cNvGrpSpPr/>
          <p:nvPr/>
        </p:nvGrpSpPr>
        <p:grpSpPr>
          <a:xfrm>
            <a:off x="8079665" y="4873289"/>
            <a:ext cx="692385" cy="164465"/>
            <a:chOff x="10203623" y="516083"/>
            <a:chExt cx="692385" cy="164465"/>
          </a:xfrm>
          <a:solidFill>
            <a:srgbClr val="0D761F"/>
          </a:solidFill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D6F0990-E46F-A654-9500-7E4C84504BD6}"/>
                </a:ext>
              </a:extLst>
            </p:cNvPr>
            <p:cNvCxnSpPr>
              <a:cxnSpLocks/>
              <a:stCxn id="8" idx="3"/>
              <a:endCxn id="33" idx="6"/>
            </p:cNvCxnSpPr>
            <p:nvPr/>
          </p:nvCxnSpPr>
          <p:spPr>
            <a:xfrm flipV="1">
              <a:off x="10203623" y="598316"/>
              <a:ext cx="692385" cy="1"/>
            </a:xfrm>
            <a:prstGeom prst="line">
              <a:avLst/>
            </a:prstGeom>
            <a:grpFill/>
            <a:ln w="22225">
              <a:solidFill>
                <a:srgbClr val="0D761F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1C57F47-8EC2-7400-46FE-5E69252D7A6B}"/>
                </a:ext>
              </a:extLst>
            </p:cNvPr>
            <p:cNvSpPr/>
            <p:nvPr/>
          </p:nvSpPr>
          <p:spPr>
            <a:xfrm>
              <a:off x="10731543" y="516083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1A96331-27EA-226A-B250-88EF4DD0755A}"/>
              </a:ext>
            </a:extLst>
          </p:cNvPr>
          <p:cNvSpPr/>
          <p:nvPr/>
        </p:nvSpPr>
        <p:spPr>
          <a:xfrm>
            <a:off x="7433347" y="4394100"/>
            <a:ext cx="646318" cy="1122845"/>
          </a:xfrm>
          <a:prstGeom prst="roundRect">
            <a:avLst/>
          </a:prstGeom>
          <a:solidFill>
            <a:srgbClr val="0D761F">
              <a:alpha val="10000"/>
            </a:srgbClr>
          </a:solidFill>
          <a:ln w="25400">
            <a:solidFill>
              <a:srgbClr val="0D7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962EAD1-5656-7CA0-A73A-D972B2227F49}"/>
              </a:ext>
            </a:extLst>
          </p:cNvPr>
          <p:cNvSpPr/>
          <p:nvPr/>
        </p:nvSpPr>
        <p:spPr>
          <a:xfrm>
            <a:off x="6293752" y="3429000"/>
            <a:ext cx="707923" cy="963565"/>
          </a:xfrm>
          <a:prstGeom prst="roundRect">
            <a:avLst/>
          </a:prstGeom>
          <a:solidFill>
            <a:schemeClr val="accent6">
              <a:alpha val="1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B5B0B5D-6ED3-ECF7-ABC3-31094AD72890}"/>
              </a:ext>
            </a:extLst>
          </p:cNvPr>
          <p:cNvSpPr/>
          <p:nvPr/>
        </p:nvSpPr>
        <p:spPr>
          <a:xfrm>
            <a:off x="5179461" y="2026978"/>
            <a:ext cx="707923" cy="1435510"/>
          </a:xfrm>
          <a:prstGeom prst="roundRect">
            <a:avLst/>
          </a:prstGeom>
          <a:solidFill>
            <a:schemeClr val="accent4">
              <a:alpha val="1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029885FF-D97C-B33A-5F59-5E98E4128A97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10665675" cy="461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Definition and Naming of Overall Environmental Marketing Influencing Factors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259E9E2-8FCA-6FE8-531E-74A4AEDF6A99}"/>
              </a:ext>
            </a:extLst>
          </p:cNvPr>
          <p:cNvGrpSpPr/>
          <p:nvPr/>
        </p:nvGrpSpPr>
        <p:grpSpPr>
          <a:xfrm>
            <a:off x="9083674" y="2168146"/>
            <a:ext cx="2420067" cy="793071"/>
            <a:chOff x="8949316" y="2195058"/>
            <a:chExt cx="2420067" cy="793071"/>
          </a:xfrm>
        </p:grpSpPr>
        <p:sp>
          <p:nvSpPr>
            <p:cNvPr id="9" name="!! 矩形 13">
              <a:extLst>
                <a:ext uri="{FF2B5EF4-FFF2-40B4-BE49-F238E27FC236}">
                  <a16:creationId xmlns:a16="http://schemas.microsoft.com/office/drawing/2014/main" id="{2BBD36D0-8137-308F-67A0-46DFFBE95EC7}"/>
                </a:ext>
              </a:extLst>
            </p:cNvPr>
            <p:cNvSpPr/>
            <p:nvPr/>
          </p:nvSpPr>
          <p:spPr>
            <a:xfrm>
              <a:off x="8949316" y="2195058"/>
              <a:ext cx="2420067" cy="793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rgbClr val="FFA605">
                  <a:alpha val="32941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45CA6FB-8982-8316-E4AC-9F6AFC4F67FB}"/>
                </a:ext>
              </a:extLst>
            </p:cNvPr>
            <p:cNvSpPr txBox="1"/>
            <p:nvPr/>
          </p:nvSpPr>
          <p:spPr>
            <a:xfrm>
              <a:off x="8949317" y="2299205"/>
              <a:ext cx="2420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4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Marketing Characteristics Factor</a:t>
              </a:r>
              <a:endParaRPr lang="zh-CN" altLang="en-US" sz="1600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3C59A34-A28E-CA98-C98F-8C2CD1141D9A}"/>
              </a:ext>
            </a:extLst>
          </p:cNvPr>
          <p:cNvGrpSpPr/>
          <p:nvPr/>
        </p:nvGrpSpPr>
        <p:grpSpPr>
          <a:xfrm>
            <a:off x="9083674" y="3462488"/>
            <a:ext cx="2420067" cy="793071"/>
            <a:chOff x="8949316" y="3489400"/>
            <a:chExt cx="2420067" cy="793071"/>
          </a:xfrm>
        </p:grpSpPr>
        <p:sp>
          <p:nvSpPr>
            <p:cNvPr id="11" name="!! 矩形 13">
              <a:extLst>
                <a:ext uri="{FF2B5EF4-FFF2-40B4-BE49-F238E27FC236}">
                  <a16:creationId xmlns:a16="http://schemas.microsoft.com/office/drawing/2014/main" id="{50328975-36A3-7CFB-5844-3BAE6D3B7BEA}"/>
                </a:ext>
              </a:extLst>
            </p:cNvPr>
            <p:cNvSpPr/>
            <p:nvPr/>
          </p:nvSpPr>
          <p:spPr>
            <a:xfrm>
              <a:off x="8949316" y="3489400"/>
              <a:ext cx="2420067" cy="793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6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55D6C1A-E69B-2161-54C2-DD7BA9EABE1A}"/>
                </a:ext>
              </a:extLst>
            </p:cNvPr>
            <p:cNvSpPr txBox="1"/>
            <p:nvPr/>
          </p:nvSpPr>
          <p:spPr>
            <a:xfrm>
              <a:off x="8949317" y="3634616"/>
              <a:ext cx="2420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Environmental Attribute Factor</a:t>
              </a:r>
              <a:endParaRPr lang="zh-CN" altLang="en-US" sz="16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7A22E7-498C-93F5-56FF-3657531EF746}"/>
              </a:ext>
            </a:extLst>
          </p:cNvPr>
          <p:cNvGrpSpPr/>
          <p:nvPr/>
        </p:nvGrpSpPr>
        <p:grpSpPr>
          <a:xfrm>
            <a:off x="9083674" y="4541232"/>
            <a:ext cx="2420067" cy="793071"/>
            <a:chOff x="8949316" y="4568144"/>
            <a:chExt cx="2420067" cy="793071"/>
          </a:xfrm>
        </p:grpSpPr>
        <p:sp>
          <p:nvSpPr>
            <p:cNvPr id="13" name="!! 矩形 13">
              <a:extLst>
                <a:ext uri="{FF2B5EF4-FFF2-40B4-BE49-F238E27FC236}">
                  <a16:creationId xmlns:a16="http://schemas.microsoft.com/office/drawing/2014/main" id="{157261F4-BE15-D0EF-CB28-6F8FF2AC366F}"/>
                </a:ext>
              </a:extLst>
            </p:cNvPr>
            <p:cNvSpPr/>
            <p:nvPr/>
          </p:nvSpPr>
          <p:spPr>
            <a:xfrm>
              <a:off x="8949317" y="4568144"/>
              <a:ext cx="2420066" cy="793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rgbClr val="0D761F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5DD4E1C-1431-D5B7-8210-A22DD0161DB2}"/>
                </a:ext>
              </a:extLst>
            </p:cNvPr>
            <p:cNvSpPr txBox="1"/>
            <p:nvPr/>
          </p:nvSpPr>
          <p:spPr>
            <a:xfrm>
              <a:off x="8949316" y="4713360"/>
              <a:ext cx="24200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D761F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Campaign Identification Factor</a:t>
              </a:r>
              <a:endParaRPr lang="zh-CN" altLang="en-US" sz="1600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91778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>
            <a:extLst>
              <a:ext uri="{FF2B5EF4-FFF2-40B4-BE49-F238E27FC236}">
                <a16:creationId xmlns:a16="http://schemas.microsoft.com/office/drawing/2014/main" id="{3BE578A6-5D55-AFB0-75B3-9D61E783A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1223" y="4381540"/>
            <a:ext cx="277086" cy="277086"/>
          </a:xfrm>
          <a:prstGeom prst="rect">
            <a:avLst/>
          </a:prstGeom>
        </p:spPr>
      </p:pic>
      <p:sp>
        <p:nvSpPr>
          <p:cNvPr id="5" name="副标题 2">
            <a:extLst>
              <a:ext uri="{FF2B5EF4-FFF2-40B4-BE49-F238E27FC236}">
                <a16:creationId xmlns:a16="http://schemas.microsoft.com/office/drawing/2014/main" id="{902B0197-FB4D-36BE-E2E8-BA225588F75F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11066104" cy="461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Analysis of Users’ Willingness Using Logistic Regression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aphicFrame>
        <p:nvGraphicFramePr>
          <p:cNvPr id="6" name="内容占位符 4">
            <a:extLst>
              <a:ext uri="{FF2B5EF4-FFF2-40B4-BE49-F238E27FC236}">
                <a16:creationId xmlns:a16="http://schemas.microsoft.com/office/drawing/2014/main" id="{251A6295-50AC-AF0C-2C5E-B929822604CF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5940569"/>
              </p:ext>
            </p:extLst>
          </p:nvPr>
        </p:nvGraphicFramePr>
        <p:xfrm>
          <a:off x="158262" y="1763949"/>
          <a:ext cx="5250317" cy="4351305"/>
        </p:xfrm>
        <a:graphic>
          <a:graphicData uri="http://schemas.openxmlformats.org/drawingml/2006/table">
            <a:tbl>
              <a:tblPr firstRow="1" bandRow="1"/>
              <a:tblGrid>
                <a:gridCol w="1960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369">
                <a:tc>
                  <a:txBody>
                    <a:bodyPr/>
                    <a:lstStyle/>
                    <a:p>
                      <a:pPr marL="27305" marR="54610" algn="ctr" defTabSz="914400" rtl="0" eaLnBrk="1" fontAlgn="ctr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Independent Variable</a:t>
                      </a:r>
                      <a:endParaRPr lang="zh-CN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305" marR="54610" algn="ctr" defTabSz="914400" rtl="0" eaLnBrk="1" fontAlgn="ctr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N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S.E.</a:t>
                      </a:r>
                      <a:endParaRPr lang="zh-CN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3076" marR="203076" marT="101538" marB="101538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Degree of Freedom</a:t>
                      </a:r>
                      <a:endParaRPr lang="zh-CN" altLang="en-US" sz="20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203076" marR="203076" marT="101538" marB="101538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13716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P-value</a:t>
                      </a:r>
                      <a:endParaRPr lang="zh-CN" altLang="en-US" sz="20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203076" marR="203076" marT="101538" marB="101538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469">
                <a:tc>
                  <a:txBody>
                    <a:bodyPr/>
                    <a:lstStyle/>
                    <a:p>
                      <a:pPr marL="18415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Gender</a:t>
                      </a:r>
                      <a:endParaRPr lang="zh-CN" altLang="en-US" sz="2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305" marR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0.338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13716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0.664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39">
                <a:tc>
                  <a:txBody>
                    <a:bodyPr/>
                    <a:lstStyle/>
                    <a:p>
                      <a:pPr marL="18415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Age</a:t>
                      </a:r>
                      <a:endParaRPr lang="zh-CN" altLang="en-US" sz="2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305" marR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0.174 </a:t>
                      </a:r>
                      <a:endParaRPr lang="en-US" altLang="zh-CN" sz="2800" b="0" i="0" u="none" strike="noStrike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13716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0.121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765">
                <a:tc>
                  <a:txBody>
                    <a:bodyPr/>
                    <a:lstStyle/>
                    <a:p>
                      <a:pPr marL="18415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Education</a:t>
                      </a:r>
                      <a:endParaRPr lang="zh-CN" altLang="en-US" sz="2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305" marR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0.199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13716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0.279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8405">
                <a:tc>
                  <a:txBody>
                    <a:bodyPr/>
                    <a:lstStyle/>
                    <a:p>
                      <a:pPr marL="18415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Marketing Characteristics Factor</a:t>
                      </a: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305" marR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0.035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13716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0.026 </a:t>
                      </a:r>
                      <a:endParaRPr lang="en-US" altLang="zh-CN" sz="2800" b="0" i="0" u="none" strike="noStrike" dirty="0">
                        <a:solidFill>
                          <a:schemeClr val="accent4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3319">
                <a:tc>
                  <a:txBody>
                    <a:bodyPr/>
                    <a:lstStyle/>
                    <a:p>
                      <a:pPr marL="18415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solidFill>
                            <a:schemeClr val="accent6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Environmental Attribute Factor</a:t>
                      </a: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305" marR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0.034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13716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accent6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0.000</a:t>
                      </a:r>
                      <a:endParaRPr lang="en-US" altLang="zh-CN" sz="2800" b="1" i="0" u="none" strike="noStrike" dirty="0">
                        <a:solidFill>
                          <a:schemeClr val="accent6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0032">
                <a:tc>
                  <a:txBody>
                    <a:bodyPr/>
                    <a:lstStyle/>
                    <a:p>
                      <a:pPr marL="18415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Campaign Identification Factor</a:t>
                      </a: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7305" marR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0.042 </a:t>
                      </a:r>
                      <a:endParaRPr lang="en-US" altLang="zh-CN" sz="2800" b="0" i="0" u="none" strike="noStrike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61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en-US" altLang="zh-CN" sz="28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137160" algn="ctr" font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0.000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306" marR="152306" marT="21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1" name="图形 20">
            <a:extLst>
              <a:ext uri="{FF2B5EF4-FFF2-40B4-BE49-F238E27FC236}">
                <a16:creationId xmlns:a16="http://schemas.microsoft.com/office/drawing/2014/main" id="{7651E718-89C4-3970-B236-F26228DB4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1222" y="5085117"/>
            <a:ext cx="277086" cy="277086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4C1DBF03-00AC-EBEB-1C26-48BD2A71A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371" y="5789323"/>
            <a:ext cx="277086" cy="27708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FFC3422-D880-EC12-A456-27BA852891F8}"/>
              </a:ext>
            </a:extLst>
          </p:cNvPr>
          <p:cNvSpPr txBox="1"/>
          <p:nvPr/>
        </p:nvSpPr>
        <p:spPr>
          <a:xfrm>
            <a:off x="8032408" y="1836932"/>
            <a:ext cx="2906830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Develop marketing activities that emphasize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usability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usefulness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integrate eco-friendly and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public-welfare values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, and enhance content innovation to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attract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broader user participation.</a:t>
            </a:r>
            <a:endParaRPr lang="zh-CN" altLang="en-US" sz="1100" b="1" dirty="0">
              <a:solidFill>
                <a:schemeClr val="accent4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37CF2A-292F-DF90-AFDB-0BA8786334C6}"/>
              </a:ext>
            </a:extLst>
          </p:cNvPr>
          <p:cNvSpPr txBox="1"/>
          <p:nvPr/>
        </p:nvSpPr>
        <p:spPr>
          <a:xfrm>
            <a:off x="8023340" y="3312908"/>
            <a:ext cx="2915898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Strengthen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the promotion of IdleFish’s environmental philosophy and low-carbon public-welfare initiatives to </a:t>
            </a:r>
            <a:r>
              <a:rPr lang="en-US" altLang="zh-CN" sz="11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enhance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the </a:t>
            </a:r>
            <a:r>
              <a:rPr lang="en-US" altLang="zh-CN" sz="11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platform’s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1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sustainability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corporate reputation. </a:t>
            </a:r>
            <a:endParaRPr lang="zh-CN" altLang="en-US" sz="11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80305C-0DB9-DCDF-F75E-29AF49F20BA0}"/>
              </a:ext>
            </a:extLst>
          </p:cNvPr>
          <p:cNvSpPr txBox="1"/>
          <p:nvPr/>
        </p:nvSpPr>
        <p:spPr>
          <a:xfrm>
            <a:off x="8032407" y="4609438"/>
            <a:ext cx="2906831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Regularly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integrate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current social trends into the design of activity types and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recommendation algorithms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to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increase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user participation, while ensuring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transparency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reliability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in activity outcome reporting.</a:t>
            </a:r>
            <a:endParaRPr lang="zh-CN" altLang="en-US" sz="11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26" name="箭头: 燕尾形 25">
            <a:extLst>
              <a:ext uri="{FF2B5EF4-FFF2-40B4-BE49-F238E27FC236}">
                <a16:creationId xmlns:a16="http://schemas.microsoft.com/office/drawing/2014/main" id="{A3391C6A-9244-78A3-A71A-EC9DFCEC1DFF}"/>
              </a:ext>
            </a:extLst>
          </p:cNvPr>
          <p:cNvSpPr/>
          <p:nvPr/>
        </p:nvSpPr>
        <p:spPr>
          <a:xfrm rot="16200000">
            <a:off x="9584550" y="3377735"/>
            <a:ext cx="3608350" cy="578608"/>
          </a:xfrm>
          <a:prstGeom prst="notchedRightArrow">
            <a:avLst>
              <a:gd name="adj1" fmla="val 47758"/>
              <a:gd name="adj2" fmla="val 72416"/>
            </a:avLst>
          </a:prstGeom>
          <a:gradFill>
            <a:gsLst>
              <a:gs pos="13000">
                <a:srgbClr val="0D761F"/>
              </a:gs>
              <a:gs pos="44000">
                <a:schemeClr val="accent6"/>
              </a:gs>
              <a:gs pos="75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1D08F-5F99-F022-E5F0-7A25F5192A12}"/>
              </a:ext>
            </a:extLst>
          </p:cNvPr>
          <p:cNvGrpSpPr/>
          <p:nvPr/>
        </p:nvGrpSpPr>
        <p:grpSpPr>
          <a:xfrm>
            <a:off x="10647880" y="3344953"/>
            <a:ext cx="1525873" cy="644171"/>
            <a:chOff x="10647880" y="1098168"/>
            <a:chExt cx="1525873" cy="644171"/>
          </a:xfrm>
        </p:grpSpPr>
        <p:sp>
          <p:nvSpPr>
            <p:cNvPr id="28" name="!! 矩形 13">
              <a:extLst>
                <a:ext uri="{FF2B5EF4-FFF2-40B4-BE49-F238E27FC236}">
                  <a16:creationId xmlns:a16="http://schemas.microsoft.com/office/drawing/2014/main" id="{62AB0C72-C001-878F-3CE9-FC96A26DD4E4}"/>
                </a:ext>
              </a:extLst>
            </p:cNvPr>
            <p:cNvSpPr/>
            <p:nvPr/>
          </p:nvSpPr>
          <p:spPr>
            <a:xfrm>
              <a:off x="10647880" y="1098168"/>
              <a:ext cx="1481688" cy="64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2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97C89DD-4F7C-1735-1F72-29A164FFA01B}"/>
                </a:ext>
              </a:extLst>
            </p:cNvPr>
            <p:cNvSpPr txBox="1"/>
            <p:nvPr/>
          </p:nvSpPr>
          <p:spPr>
            <a:xfrm>
              <a:off x="10647880" y="1130065"/>
              <a:ext cx="1525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User Participation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2" name="组合 14">
            <a:extLst>
              <a:ext uri="{FF2B5EF4-FFF2-40B4-BE49-F238E27FC236}">
                <a16:creationId xmlns:a16="http://schemas.microsoft.com/office/drawing/2014/main" id="{E34560B0-074D-BE83-6382-1933A212D242}"/>
              </a:ext>
            </a:extLst>
          </p:cNvPr>
          <p:cNvGrpSpPr/>
          <p:nvPr/>
        </p:nvGrpSpPr>
        <p:grpSpPr>
          <a:xfrm>
            <a:off x="5510460" y="2190330"/>
            <a:ext cx="2420067" cy="793071"/>
            <a:chOff x="8949316" y="2195058"/>
            <a:chExt cx="2420067" cy="793071"/>
          </a:xfrm>
        </p:grpSpPr>
        <p:sp>
          <p:nvSpPr>
            <p:cNvPr id="3" name="!! 矩形 13">
              <a:extLst>
                <a:ext uri="{FF2B5EF4-FFF2-40B4-BE49-F238E27FC236}">
                  <a16:creationId xmlns:a16="http://schemas.microsoft.com/office/drawing/2014/main" id="{39AE5816-CFE9-F61D-2357-7E8CB5295B4C}"/>
                </a:ext>
              </a:extLst>
            </p:cNvPr>
            <p:cNvSpPr/>
            <p:nvPr/>
          </p:nvSpPr>
          <p:spPr>
            <a:xfrm>
              <a:off x="8949316" y="2195058"/>
              <a:ext cx="2420067" cy="793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rgbClr val="FFA605">
                  <a:alpha val="32941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4" name="文本框 9">
              <a:extLst>
                <a:ext uri="{FF2B5EF4-FFF2-40B4-BE49-F238E27FC236}">
                  <a16:creationId xmlns:a16="http://schemas.microsoft.com/office/drawing/2014/main" id="{E50FCA64-F29F-171B-0E45-790A642C8062}"/>
                </a:ext>
              </a:extLst>
            </p:cNvPr>
            <p:cNvSpPr txBox="1"/>
            <p:nvPr/>
          </p:nvSpPr>
          <p:spPr>
            <a:xfrm>
              <a:off x="8949317" y="2299205"/>
              <a:ext cx="2420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4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Marketing Characteristics Factor</a:t>
              </a:r>
              <a:endParaRPr lang="zh-CN" altLang="en-US" sz="1600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A784F6C-8D06-6E04-9032-54D717038A20}"/>
              </a:ext>
            </a:extLst>
          </p:cNvPr>
          <p:cNvGrpSpPr/>
          <p:nvPr/>
        </p:nvGrpSpPr>
        <p:grpSpPr>
          <a:xfrm>
            <a:off x="5510460" y="3484672"/>
            <a:ext cx="2420067" cy="793071"/>
            <a:chOff x="8949316" y="3489400"/>
            <a:chExt cx="2420067" cy="793071"/>
          </a:xfrm>
        </p:grpSpPr>
        <p:sp>
          <p:nvSpPr>
            <p:cNvPr id="17" name="!! 矩形 13">
              <a:extLst>
                <a:ext uri="{FF2B5EF4-FFF2-40B4-BE49-F238E27FC236}">
                  <a16:creationId xmlns:a16="http://schemas.microsoft.com/office/drawing/2014/main" id="{B06EE81F-65E1-C7D8-CB8E-1CAED00646B2}"/>
                </a:ext>
              </a:extLst>
            </p:cNvPr>
            <p:cNvSpPr/>
            <p:nvPr/>
          </p:nvSpPr>
          <p:spPr>
            <a:xfrm>
              <a:off x="8949316" y="3489400"/>
              <a:ext cx="2420067" cy="793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6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8" name="文本框 11">
              <a:extLst>
                <a:ext uri="{FF2B5EF4-FFF2-40B4-BE49-F238E27FC236}">
                  <a16:creationId xmlns:a16="http://schemas.microsoft.com/office/drawing/2014/main" id="{5BA747A5-C0EB-4BB5-BB8F-03017BFF3D9D}"/>
                </a:ext>
              </a:extLst>
            </p:cNvPr>
            <p:cNvSpPr txBox="1"/>
            <p:nvPr/>
          </p:nvSpPr>
          <p:spPr>
            <a:xfrm>
              <a:off x="8949316" y="3569678"/>
              <a:ext cx="2420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Environmental Attribute Factor</a:t>
              </a:r>
              <a:endParaRPr lang="zh-CN" altLang="en-US" sz="16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19" name="组合 16">
            <a:extLst>
              <a:ext uri="{FF2B5EF4-FFF2-40B4-BE49-F238E27FC236}">
                <a16:creationId xmlns:a16="http://schemas.microsoft.com/office/drawing/2014/main" id="{F72851A0-5F23-0684-F13C-1F5F60D8B295}"/>
              </a:ext>
            </a:extLst>
          </p:cNvPr>
          <p:cNvGrpSpPr/>
          <p:nvPr/>
        </p:nvGrpSpPr>
        <p:grpSpPr>
          <a:xfrm>
            <a:off x="5510460" y="4563416"/>
            <a:ext cx="2420067" cy="793071"/>
            <a:chOff x="8949316" y="4568144"/>
            <a:chExt cx="2420067" cy="793071"/>
          </a:xfrm>
        </p:grpSpPr>
        <p:sp>
          <p:nvSpPr>
            <p:cNvPr id="30" name="!! 矩形 13">
              <a:extLst>
                <a:ext uri="{FF2B5EF4-FFF2-40B4-BE49-F238E27FC236}">
                  <a16:creationId xmlns:a16="http://schemas.microsoft.com/office/drawing/2014/main" id="{DC408581-CA5B-1BE7-FBD4-DB4730933E8D}"/>
                </a:ext>
              </a:extLst>
            </p:cNvPr>
            <p:cNvSpPr/>
            <p:nvPr/>
          </p:nvSpPr>
          <p:spPr>
            <a:xfrm>
              <a:off x="8949317" y="4568144"/>
              <a:ext cx="2420066" cy="793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rgbClr val="0D761F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31" name="文本框 13">
              <a:extLst>
                <a:ext uri="{FF2B5EF4-FFF2-40B4-BE49-F238E27FC236}">
                  <a16:creationId xmlns:a16="http://schemas.microsoft.com/office/drawing/2014/main" id="{FE143D17-9587-252C-6028-1455794049DC}"/>
                </a:ext>
              </a:extLst>
            </p:cNvPr>
            <p:cNvSpPr txBox="1"/>
            <p:nvPr/>
          </p:nvSpPr>
          <p:spPr>
            <a:xfrm>
              <a:off x="8949316" y="4663354"/>
              <a:ext cx="24200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D761F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Campaign Identification Factor</a:t>
              </a:r>
              <a:endParaRPr lang="zh-CN" altLang="en-US" sz="1600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61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AA1D938C-306E-F995-B094-BC8E67D85B74}"/>
              </a:ext>
            </a:extLst>
          </p:cNvPr>
          <p:cNvGrpSpPr/>
          <p:nvPr/>
        </p:nvGrpSpPr>
        <p:grpSpPr>
          <a:xfrm>
            <a:off x="7279683" y="4757855"/>
            <a:ext cx="2016271" cy="164465"/>
            <a:chOff x="8879737" y="498329"/>
            <a:chExt cx="2016271" cy="164465"/>
          </a:xfrm>
          <a:solidFill>
            <a:schemeClr val="accent4"/>
          </a:solidFill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EB38BBFB-77A5-DE12-880C-565D928EE2C4}"/>
                </a:ext>
              </a:extLst>
            </p:cNvPr>
            <p:cNvCxnSpPr>
              <a:cxnSpLocks/>
            </p:cNvCxnSpPr>
            <p:nvPr/>
          </p:nvCxnSpPr>
          <p:spPr>
            <a:xfrm>
              <a:off x="8879737" y="573430"/>
              <a:ext cx="1962294" cy="7132"/>
            </a:xfrm>
            <a:prstGeom prst="line">
              <a:avLst/>
            </a:prstGeom>
            <a:grpFill/>
            <a:ln w="22225">
              <a:solidFill>
                <a:srgbClr val="0D761F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188A25E8-72B6-8629-3960-3789CBDEBE5F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solidFill>
              <a:srgbClr val="0D76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192F2AE7-E376-E4BA-4EBB-0B2B48EC8F2D}"/>
              </a:ext>
            </a:extLst>
          </p:cNvPr>
          <p:cNvSpPr txBox="1"/>
          <p:nvPr/>
        </p:nvSpPr>
        <p:spPr>
          <a:xfrm>
            <a:off x="7493566" y="3849682"/>
            <a:ext cx="210863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Enhance platform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services and transaction quality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.</a:t>
            </a:r>
          </a:p>
          <a:p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Promote the platform’s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eco-friendly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attributes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to boost reputation.</a:t>
            </a:r>
            <a:endParaRPr lang="en-US" altLang="zh-CN" sz="1100" b="1" dirty="0">
              <a:solidFill>
                <a:srgbClr val="0D761F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8F0A700-5369-FC73-AF5F-5DB953B52797}"/>
              </a:ext>
            </a:extLst>
          </p:cNvPr>
          <p:cNvGrpSpPr/>
          <p:nvPr/>
        </p:nvGrpSpPr>
        <p:grpSpPr>
          <a:xfrm>
            <a:off x="6619851" y="5356454"/>
            <a:ext cx="849057" cy="164465"/>
            <a:chOff x="10046951" y="498329"/>
            <a:chExt cx="849057" cy="164465"/>
          </a:xfrm>
          <a:solidFill>
            <a:schemeClr val="accent4"/>
          </a:solidFill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019C247C-EF29-691A-16A5-1A73E6551A29}"/>
                </a:ext>
              </a:extLst>
            </p:cNvPr>
            <p:cNvCxnSpPr>
              <a:cxnSpLocks/>
            </p:cNvCxnSpPr>
            <p:nvPr/>
          </p:nvCxnSpPr>
          <p:spPr>
            <a:xfrm>
              <a:off x="10046951" y="580561"/>
              <a:ext cx="795080" cy="1"/>
            </a:xfrm>
            <a:prstGeom prst="line">
              <a:avLst/>
            </a:prstGeom>
            <a:grpFill/>
            <a:ln w="22225">
              <a:solidFill>
                <a:schemeClr val="accent4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0464CD11-0B2F-E53E-80A5-513375A22C87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FACA821-4A31-73F1-B03C-9F1CDB45A51A}"/>
              </a:ext>
            </a:extLst>
          </p:cNvPr>
          <p:cNvGrpSpPr/>
          <p:nvPr/>
        </p:nvGrpSpPr>
        <p:grpSpPr>
          <a:xfrm>
            <a:off x="6547383" y="3162995"/>
            <a:ext cx="925257" cy="164465"/>
            <a:chOff x="9970751" y="498329"/>
            <a:chExt cx="925257" cy="164465"/>
          </a:xfrm>
          <a:solidFill>
            <a:schemeClr val="accent6"/>
          </a:solidFill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C112B2E-9E67-38D5-9578-766619F93D7F}"/>
                </a:ext>
              </a:extLst>
            </p:cNvPr>
            <p:cNvCxnSpPr>
              <a:cxnSpLocks/>
            </p:cNvCxnSpPr>
            <p:nvPr/>
          </p:nvCxnSpPr>
          <p:spPr>
            <a:xfrm>
              <a:off x="9970751" y="580562"/>
              <a:ext cx="871280" cy="0"/>
            </a:xfrm>
            <a:prstGeom prst="line">
              <a:avLst/>
            </a:prstGeom>
            <a:grpFill/>
            <a:ln w="22225">
              <a:solidFill>
                <a:schemeClr val="accent6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D1EB896-ECA8-7184-B604-4376062AB853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030607"/>
              </p:ext>
            </p:extLst>
          </p:nvPr>
        </p:nvGraphicFramePr>
        <p:xfrm>
          <a:off x="731838" y="1844674"/>
          <a:ext cx="6108920" cy="4284665"/>
        </p:xfrm>
        <a:graphic>
          <a:graphicData uri="http://schemas.openxmlformats.org/drawingml/2006/table">
            <a:tbl>
              <a:tblPr firstRow="1" bandRow="1"/>
              <a:tblGrid>
                <a:gridCol w="1326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0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826">
                <a:tc>
                  <a:txBody>
                    <a:bodyPr/>
                    <a:lstStyle/>
                    <a:p>
                      <a:pPr marL="1841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Components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Corresponding Items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Factors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675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Marketing Usefulness</a:t>
                      </a:r>
                      <a:endParaRPr lang="zh-CN" altLang="en-US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Marketing Characteristics</a:t>
                      </a: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199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Outcome Expectation</a:t>
                      </a:r>
                      <a:r>
                        <a:rPr lang="zh-CN" altLang="en-US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Perceived Social Value</a:t>
                      </a:r>
                      <a:endParaRPr lang="zh-CN" altLang="en-US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Campaign Identification</a:t>
                      </a:r>
                      <a:r>
                        <a:rPr lang="zh-CN" altLang="en-US" sz="1200" b="0" i="0" u="none" strike="noStrike" kern="1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r>
                        <a:rPr lang="en-US" altLang="zh-CN" sz="1200" b="0" i="0" u="none" strike="noStrike" kern="100" dirty="0">
                          <a:solidFill>
                            <a:schemeClr val="accent6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Environmental Attribute </a:t>
                      </a: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004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Personal Value Proposition</a:t>
                      </a:r>
                      <a:endParaRPr lang="zh-CN" altLang="en-US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chemeClr val="accent6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Environmental Attribute </a:t>
                      </a:r>
                      <a:endParaRPr lang="zh-CN" alt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330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Trust in IdleFish</a:t>
                      </a:r>
                      <a:r>
                        <a:rPr lang="zh-CN" altLang="en-US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；</a:t>
                      </a: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Campaign Externality</a:t>
                      </a: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Campaign Identification</a:t>
                      </a:r>
                      <a:endParaRPr lang="zh-CN" altLang="en-US" sz="1200" b="0" i="0" u="none" strike="noStrike" dirty="0">
                        <a:solidFill>
                          <a:schemeClr val="accent4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318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Campaign Interest</a:t>
                      </a:r>
                      <a:endParaRPr lang="zh-CN" altLang="en-US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Campaign Identification</a:t>
                      </a:r>
                      <a:endParaRPr lang="zh-CN" altLang="en-US" sz="1200" b="0" i="0" u="none" strike="noStrike" dirty="0">
                        <a:solidFill>
                          <a:srgbClr val="0D761F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763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Marketing Activity Experience</a:t>
                      </a:r>
                      <a:endParaRPr lang="zh-CN" altLang="en-US" sz="1200" b="0" i="0" u="none" strike="noStrike" kern="100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Marketing Characteristics</a:t>
                      </a: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Marketing Ease of Use</a:t>
                      </a:r>
                      <a:endParaRPr lang="zh-CN" altLang="en-US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Marketing Characteristics</a:t>
                      </a: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副标题 2">
            <a:extLst>
              <a:ext uri="{FF2B5EF4-FFF2-40B4-BE49-F238E27FC236}">
                <a16:creationId xmlns:a16="http://schemas.microsoft.com/office/drawing/2014/main" id="{6D3905D3-5E45-BE8C-3149-2169AA29A5A9}"/>
              </a:ext>
            </a:extLst>
          </p:cNvPr>
          <p:cNvSpPr txBox="1">
            <a:spLocks/>
          </p:cNvSpPr>
          <p:nvPr/>
        </p:nvSpPr>
        <p:spPr>
          <a:xfrm>
            <a:off x="526801" y="451729"/>
            <a:ext cx="10832513" cy="461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Influencing Factors on the Activity Acceptance of Pragmatic Users (PCA)</a:t>
            </a:r>
            <a:br>
              <a:rPr lang="zh-CN" altLang="en-US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</a:b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37A195C0-5C1D-D123-C12A-C3BBC395F758}"/>
              </a:ext>
            </a:extLst>
          </p:cNvPr>
          <p:cNvSpPr txBox="1">
            <a:spLocks/>
          </p:cNvSpPr>
          <p:nvPr/>
        </p:nvSpPr>
        <p:spPr>
          <a:xfrm>
            <a:off x="731837" y="1460799"/>
            <a:ext cx="5944969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Components and Corresponding Items for Pragmatic Users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4CCA0F-EEF8-3E38-D2F6-1E5F50F303A3}"/>
              </a:ext>
            </a:extLst>
          </p:cNvPr>
          <p:cNvGrpSpPr/>
          <p:nvPr/>
        </p:nvGrpSpPr>
        <p:grpSpPr>
          <a:xfrm>
            <a:off x="6547383" y="2545233"/>
            <a:ext cx="925257" cy="164465"/>
            <a:chOff x="9970751" y="498329"/>
            <a:chExt cx="925257" cy="164465"/>
          </a:xfrm>
          <a:solidFill>
            <a:schemeClr val="accent4"/>
          </a:solidFill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90488B-F678-F914-C852-E027976BCD46}"/>
                </a:ext>
              </a:extLst>
            </p:cNvPr>
            <p:cNvCxnSpPr>
              <a:cxnSpLocks/>
            </p:cNvCxnSpPr>
            <p:nvPr/>
          </p:nvCxnSpPr>
          <p:spPr>
            <a:xfrm>
              <a:off x="9970751" y="580562"/>
              <a:ext cx="871280" cy="0"/>
            </a:xfrm>
            <a:prstGeom prst="line">
              <a:avLst/>
            </a:prstGeom>
            <a:grpFill/>
            <a:ln w="22225">
              <a:solidFill>
                <a:schemeClr val="accent4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4B188E1-A858-8BB1-2111-F7228AE1B347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38F0C6-BDD1-4BB7-2D0B-D1178D1346DC}"/>
              </a:ext>
            </a:extLst>
          </p:cNvPr>
          <p:cNvGrpSpPr/>
          <p:nvPr/>
        </p:nvGrpSpPr>
        <p:grpSpPr>
          <a:xfrm>
            <a:off x="6547383" y="3691761"/>
            <a:ext cx="2748571" cy="164465"/>
            <a:chOff x="8147437" y="498329"/>
            <a:chExt cx="2748571" cy="164465"/>
          </a:xfrm>
          <a:solidFill>
            <a:schemeClr val="accent6"/>
          </a:solidFill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6535BBE-E703-8B3F-9EEC-1ED24D826C7D}"/>
                </a:ext>
              </a:extLst>
            </p:cNvPr>
            <p:cNvCxnSpPr>
              <a:cxnSpLocks/>
            </p:cNvCxnSpPr>
            <p:nvPr/>
          </p:nvCxnSpPr>
          <p:spPr>
            <a:xfrm>
              <a:off x="8147437" y="568163"/>
              <a:ext cx="2694594" cy="12399"/>
            </a:xfrm>
            <a:prstGeom prst="line">
              <a:avLst/>
            </a:prstGeom>
            <a:grpFill/>
            <a:ln w="22225">
              <a:solidFill>
                <a:schemeClr val="accent6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19F60B3-3AA8-B11E-EC2F-E3128CBF0936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C2DBC64F-B7C5-B4EF-136D-4DC561228427}"/>
              </a:ext>
            </a:extLst>
          </p:cNvPr>
          <p:cNvSpPr txBox="1"/>
          <p:nvPr/>
        </p:nvSpPr>
        <p:spPr>
          <a:xfrm>
            <a:off x="9401408" y="5525334"/>
            <a:ext cx="27905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Enhance the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convenience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user-friendliness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of the marketing activity participation process.</a:t>
            </a:r>
            <a:endParaRPr lang="zh-CN" altLang="en-US" sz="11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13150CD-B7DE-D8E5-F403-9A6116B20AB1}"/>
              </a:ext>
            </a:extLst>
          </p:cNvPr>
          <p:cNvGrpSpPr/>
          <p:nvPr/>
        </p:nvGrpSpPr>
        <p:grpSpPr>
          <a:xfrm>
            <a:off x="7583127" y="2054976"/>
            <a:ext cx="1658849" cy="699267"/>
            <a:chOff x="7664958" y="2817522"/>
            <a:chExt cx="1658849" cy="699267"/>
          </a:xfrm>
        </p:grpSpPr>
        <p:sp>
          <p:nvSpPr>
            <p:cNvPr id="32" name="!! 矩形 13">
              <a:extLst>
                <a:ext uri="{FF2B5EF4-FFF2-40B4-BE49-F238E27FC236}">
                  <a16:creationId xmlns:a16="http://schemas.microsoft.com/office/drawing/2014/main" id="{F7726478-727A-5AA5-3B3D-C4E80923D26F}"/>
                </a:ext>
              </a:extLst>
            </p:cNvPr>
            <p:cNvSpPr/>
            <p:nvPr/>
          </p:nvSpPr>
          <p:spPr>
            <a:xfrm>
              <a:off x="7664958" y="2817522"/>
              <a:ext cx="1658849" cy="69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4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31" name="副标题 2">
              <a:extLst>
                <a:ext uri="{FF2B5EF4-FFF2-40B4-BE49-F238E27FC236}">
                  <a16:creationId xmlns:a16="http://schemas.microsoft.com/office/drawing/2014/main" id="{DE9D2B34-FE6C-DFD9-785A-1ED5EA8C51DD}"/>
                </a:ext>
              </a:extLst>
            </p:cNvPr>
            <p:cNvSpPr txBox="1">
              <a:spLocks/>
            </p:cNvSpPr>
            <p:nvPr/>
          </p:nvSpPr>
          <p:spPr>
            <a:xfrm>
              <a:off x="7709249" y="3069794"/>
              <a:ext cx="1570269" cy="3592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Lottery and Reward Activities</a:t>
              </a:r>
              <a:endParaRPr lang="zh-CN" altLang="en-US" sz="11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47C1A4B-12EE-8438-E668-F56EAB61726B}"/>
              </a:ext>
            </a:extLst>
          </p:cNvPr>
          <p:cNvSpPr txBox="1"/>
          <p:nvPr/>
        </p:nvSpPr>
        <p:spPr>
          <a:xfrm>
            <a:off x="7583128" y="5140911"/>
            <a:ext cx="22125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Boost the occurrence of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classic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popular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campaigns.</a:t>
            </a:r>
          </a:p>
          <a:p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Ensure transparency in campaign information.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A84E493-4129-56E2-D43C-5446104AF622}"/>
              </a:ext>
            </a:extLst>
          </p:cNvPr>
          <p:cNvGrpSpPr/>
          <p:nvPr/>
        </p:nvGrpSpPr>
        <p:grpSpPr>
          <a:xfrm>
            <a:off x="7583127" y="2931125"/>
            <a:ext cx="1658850" cy="607235"/>
            <a:chOff x="7664957" y="2909554"/>
            <a:chExt cx="1658850" cy="607235"/>
          </a:xfrm>
        </p:grpSpPr>
        <p:sp>
          <p:nvSpPr>
            <p:cNvPr id="41" name="!! 矩形 13">
              <a:extLst>
                <a:ext uri="{FF2B5EF4-FFF2-40B4-BE49-F238E27FC236}">
                  <a16:creationId xmlns:a16="http://schemas.microsoft.com/office/drawing/2014/main" id="{EFA357D0-B8D7-F331-8486-31A576903F55}"/>
                </a:ext>
              </a:extLst>
            </p:cNvPr>
            <p:cNvSpPr/>
            <p:nvPr/>
          </p:nvSpPr>
          <p:spPr>
            <a:xfrm>
              <a:off x="7664958" y="2909554"/>
              <a:ext cx="1658849" cy="607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rgbClr val="0D761F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42" name="副标题 2">
              <a:extLst>
                <a:ext uri="{FF2B5EF4-FFF2-40B4-BE49-F238E27FC236}">
                  <a16:creationId xmlns:a16="http://schemas.microsoft.com/office/drawing/2014/main" id="{0AF1F469-01D0-68D5-9495-B16CD1C18DF7}"/>
                </a:ext>
              </a:extLst>
            </p:cNvPr>
            <p:cNvSpPr txBox="1">
              <a:spLocks/>
            </p:cNvSpPr>
            <p:nvPr/>
          </p:nvSpPr>
          <p:spPr>
            <a:xfrm>
              <a:off x="7664957" y="3106514"/>
              <a:ext cx="1658849" cy="3458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Personal Contribution</a:t>
              </a:r>
              <a:endParaRPr lang="zh-CN" altLang="en-US" sz="11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9319594-A0FB-0CBE-A29D-941863F88577}"/>
              </a:ext>
            </a:extLst>
          </p:cNvPr>
          <p:cNvGrpSpPr/>
          <p:nvPr/>
        </p:nvGrpSpPr>
        <p:grpSpPr>
          <a:xfrm>
            <a:off x="6547383" y="4208128"/>
            <a:ext cx="925257" cy="164465"/>
            <a:chOff x="9970751" y="498329"/>
            <a:chExt cx="925257" cy="164465"/>
          </a:xfrm>
          <a:solidFill>
            <a:srgbClr val="0D761F"/>
          </a:solidFill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2385C43-7CA0-F9BB-D2C2-22A89878E564}"/>
                </a:ext>
              </a:extLst>
            </p:cNvPr>
            <p:cNvCxnSpPr>
              <a:cxnSpLocks/>
            </p:cNvCxnSpPr>
            <p:nvPr/>
          </p:nvCxnSpPr>
          <p:spPr>
            <a:xfrm>
              <a:off x="9970751" y="580562"/>
              <a:ext cx="871280" cy="0"/>
            </a:xfrm>
            <a:prstGeom prst="line">
              <a:avLst/>
            </a:prstGeom>
            <a:grpFill/>
            <a:ln w="22225">
              <a:solidFill>
                <a:srgbClr val="0D761F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411A7F6-6B13-F7A1-559B-F8F695E3D123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solidFill>
                <a:srgbClr val="0D76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BBBD32A-327C-C819-C9C2-CA1686377780}"/>
              </a:ext>
            </a:extLst>
          </p:cNvPr>
          <p:cNvGrpSpPr/>
          <p:nvPr/>
        </p:nvGrpSpPr>
        <p:grpSpPr>
          <a:xfrm>
            <a:off x="9656176" y="3576531"/>
            <a:ext cx="1672139" cy="699267"/>
            <a:chOff x="7664958" y="2817522"/>
            <a:chExt cx="1672139" cy="699267"/>
          </a:xfrm>
        </p:grpSpPr>
        <p:sp>
          <p:nvSpPr>
            <p:cNvPr id="44" name="!! 矩形 13">
              <a:extLst>
                <a:ext uri="{FF2B5EF4-FFF2-40B4-BE49-F238E27FC236}">
                  <a16:creationId xmlns:a16="http://schemas.microsoft.com/office/drawing/2014/main" id="{61BD2843-8EBC-6AE1-1325-26C736193D1C}"/>
                </a:ext>
              </a:extLst>
            </p:cNvPr>
            <p:cNvSpPr/>
            <p:nvPr/>
          </p:nvSpPr>
          <p:spPr>
            <a:xfrm>
              <a:off x="7664958" y="2817522"/>
              <a:ext cx="1658849" cy="69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6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45" name="副标题 2">
              <a:extLst>
                <a:ext uri="{FF2B5EF4-FFF2-40B4-BE49-F238E27FC236}">
                  <a16:creationId xmlns:a16="http://schemas.microsoft.com/office/drawing/2014/main" id="{10352D2A-AE58-2D1C-0EBF-DFF587DDDA6F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2920353"/>
              <a:ext cx="1658849" cy="405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Nationwide Public Welfare / Offline Campaigns</a:t>
              </a:r>
              <a:endParaRPr lang="zh-CN" altLang="en-US" sz="11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marL="0" indent="0" algn="ctr">
                <a:buNone/>
              </a:pPr>
              <a:endParaRPr lang="zh-CN" altLang="en-US" sz="11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0752A2F-7A82-B748-C9EA-06C01A7B86CF}"/>
              </a:ext>
            </a:extLst>
          </p:cNvPr>
          <p:cNvGrpSpPr/>
          <p:nvPr/>
        </p:nvGrpSpPr>
        <p:grpSpPr>
          <a:xfrm>
            <a:off x="5790428" y="4509344"/>
            <a:ext cx="1658849" cy="699267"/>
            <a:chOff x="7664958" y="2817522"/>
            <a:chExt cx="1658849" cy="699267"/>
          </a:xfrm>
        </p:grpSpPr>
        <p:sp>
          <p:nvSpPr>
            <p:cNvPr id="50" name="!! 矩形 13">
              <a:extLst>
                <a:ext uri="{FF2B5EF4-FFF2-40B4-BE49-F238E27FC236}">
                  <a16:creationId xmlns:a16="http://schemas.microsoft.com/office/drawing/2014/main" id="{F88635EF-2507-E5F9-F75D-31092D7B4296}"/>
                </a:ext>
              </a:extLst>
            </p:cNvPr>
            <p:cNvSpPr/>
            <p:nvPr/>
          </p:nvSpPr>
          <p:spPr>
            <a:xfrm>
              <a:off x="7664958" y="2817522"/>
              <a:ext cx="1658849" cy="69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4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51" name="副标题 2">
              <a:extLst>
                <a:ext uri="{FF2B5EF4-FFF2-40B4-BE49-F238E27FC236}">
                  <a16:creationId xmlns:a16="http://schemas.microsoft.com/office/drawing/2014/main" id="{71E61B06-1EF7-700F-AC1D-39C2F861073F}"/>
                </a:ext>
              </a:extLst>
            </p:cNvPr>
            <p:cNvSpPr txBox="1">
              <a:spLocks/>
            </p:cNvSpPr>
            <p:nvPr/>
          </p:nvSpPr>
          <p:spPr>
            <a:xfrm>
              <a:off x="7709247" y="3000923"/>
              <a:ext cx="1570269" cy="3592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Co-branded Marketing Activities</a:t>
              </a:r>
              <a:endParaRPr lang="zh-CN" altLang="en-US" sz="11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3D43C2B-ABD9-FA6D-D4DB-A4B8B99C7491}"/>
              </a:ext>
            </a:extLst>
          </p:cNvPr>
          <p:cNvGrpSpPr/>
          <p:nvPr/>
        </p:nvGrpSpPr>
        <p:grpSpPr>
          <a:xfrm>
            <a:off x="6619851" y="5793054"/>
            <a:ext cx="2676103" cy="164465"/>
            <a:chOff x="8219905" y="498329"/>
            <a:chExt cx="2676103" cy="164465"/>
          </a:xfrm>
          <a:solidFill>
            <a:schemeClr val="accent4"/>
          </a:solidFill>
        </p:grpSpPr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3ADA6331-3670-4459-B49C-D3ED83A26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9905" y="580562"/>
              <a:ext cx="2622126" cy="6947"/>
            </a:xfrm>
            <a:prstGeom prst="line">
              <a:avLst/>
            </a:prstGeom>
            <a:grpFill/>
            <a:ln w="22225">
              <a:solidFill>
                <a:schemeClr val="accent4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222BD9E-213D-B36C-F070-EB6D7278C315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A9375B9-AC73-E4B8-6DF0-A31FD69789D4}"/>
              </a:ext>
            </a:extLst>
          </p:cNvPr>
          <p:cNvGrpSpPr/>
          <p:nvPr/>
        </p:nvGrpSpPr>
        <p:grpSpPr>
          <a:xfrm>
            <a:off x="9656176" y="2799004"/>
            <a:ext cx="1672140" cy="699267"/>
            <a:chOff x="7651667" y="2817522"/>
            <a:chExt cx="1672140" cy="699267"/>
          </a:xfrm>
        </p:grpSpPr>
        <p:sp>
          <p:nvSpPr>
            <p:cNvPr id="65" name="!! 矩形 13">
              <a:extLst>
                <a:ext uri="{FF2B5EF4-FFF2-40B4-BE49-F238E27FC236}">
                  <a16:creationId xmlns:a16="http://schemas.microsoft.com/office/drawing/2014/main" id="{30734F1D-3F14-92D6-E311-FD459DC9EC34}"/>
                </a:ext>
              </a:extLst>
            </p:cNvPr>
            <p:cNvSpPr/>
            <p:nvPr/>
          </p:nvSpPr>
          <p:spPr>
            <a:xfrm>
              <a:off x="7664958" y="2817522"/>
              <a:ext cx="1658849" cy="69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6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66" name="副标题 2">
              <a:extLst>
                <a:ext uri="{FF2B5EF4-FFF2-40B4-BE49-F238E27FC236}">
                  <a16:creationId xmlns:a16="http://schemas.microsoft.com/office/drawing/2014/main" id="{96B58A42-BBEC-9C6F-5E05-313C91C7E0EB}"/>
                </a:ext>
              </a:extLst>
            </p:cNvPr>
            <p:cNvSpPr txBox="1">
              <a:spLocks/>
            </p:cNvSpPr>
            <p:nvPr/>
          </p:nvSpPr>
          <p:spPr>
            <a:xfrm>
              <a:off x="7651667" y="2908194"/>
              <a:ext cx="1658849" cy="405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Nationwide Public Welfare / Offline Campaigns</a:t>
              </a:r>
              <a:endParaRPr lang="zh-CN" altLang="en-US" sz="11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189A1B8-1462-44CD-08C4-E83C7C80F824}"/>
              </a:ext>
            </a:extLst>
          </p:cNvPr>
          <p:cNvGrpSpPr/>
          <p:nvPr/>
        </p:nvGrpSpPr>
        <p:grpSpPr>
          <a:xfrm>
            <a:off x="9656176" y="4576621"/>
            <a:ext cx="1672138" cy="581867"/>
            <a:chOff x="7664958" y="2934922"/>
            <a:chExt cx="1672138" cy="581867"/>
          </a:xfrm>
        </p:grpSpPr>
        <p:sp>
          <p:nvSpPr>
            <p:cNvPr id="77" name="!! 矩形 13">
              <a:extLst>
                <a:ext uri="{FF2B5EF4-FFF2-40B4-BE49-F238E27FC236}">
                  <a16:creationId xmlns:a16="http://schemas.microsoft.com/office/drawing/2014/main" id="{9AFA8F9B-1851-D1E3-C753-5E7D4EAB5425}"/>
                </a:ext>
              </a:extLst>
            </p:cNvPr>
            <p:cNvSpPr/>
            <p:nvPr/>
          </p:nvSpPr>
          <p:spPr>
            <a:xfrm>
              <a:off x="7664958" y="2934922"/>
              <a:ext cx="1658849" cy="581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rgbClr val="0D761F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78" name="副标题 2">
              <a:extLst>
                <a:ext uri="{FF2B5EF4-FFF2-40B4-BE49-F238E27FC236}">
                  <a16:creationId xmlns:a16="http://schemas.microsoft.com/office/drawing/2014/main" id="{8A36B222-4D87-B2B7-87CA-B59FE6ADA771}"/>
                </a:ext>
              </a:extLst>
            </p:cNvPr>
            <p:cNvSpPr txBox="1">
              <a:spLocks/>
            </p:cNvSpPr>
            <p:nvPr/>
          </p:nvSpPr>
          <p:spPr>
            <a:xfrm>
              <a:off x="7678247" y="3064427"/>
              <a:ext cx="1658849" cy="3458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Trendy &amp; Creative Campaigns</a:t>
              </a:r>
              <a:endParaRPr lang="zh-CN" altLang="en-US" sz="11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29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>
            <a:extLst>
              <a:ext uri="{FF2B5EF4-FFF2-40B4-BE49-F238E27FC236}">
                <a16:creationId xmlns:a16="http://schemas.microsoft.com/office/drawing/2014/main" id="{B9ABD0E7-DE60-3321-F003-A10608EB0E3F}"/>
              </a:ext>
            </a:extLst>
          </p:cNvPr>
          <p:cNvSpPr txBox="1"/>
          <p:nvPr/>
        </p:nvSpPr>
        <p:spPr>
          <a:xfrm>
            <a:off x="9808610" y="3402472"/>
            <a:ext cx="2180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1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Enhance the </a:t>
            </a:r>
            <a:r>
              <a:rPr lang="en-US" altLang="zh-CN" sz="1100" b="1" dirty="0">
                <a:solidFill>
                  <a:srgbClr val="FFC000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convenience</a:t>
            </a:r>
            <a:r>
              <a:rPr lang="en-US" altLang="zh-CN" sz="11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</a:t>
            </a:r>
            <a:r>
              <a:rPr lang="en-US" altLang="zh-CN" sz="1100" b="1" dirty="0">
                <a:solidFill>
                  <a:srgbClr val="FFC000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user-friendliness</a:t>
            </a:r>
            <a:r>
              <a:rPr lang="en-US" altLang="zh-CN" sz="11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of the marketing activity participation process.</a:t>
            </a:r>
            <a:endParaRPr lang="zh-CN" altLang="en-US" sz="1100" dirty="0">
              <a:solidFill>
                <a:prstClr val="black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F85DC1C-1A7F-E312-8E11-4043445CBEA1}"/>
              </a:ext>
            </a:extLst>
          </p:cNvPr>
          <p:cNvGrpSpPr/>
          <p:nvPr/>
        </p:nvGrpSpPr>
        <p:grpSpPr>
          <a:xfrm>
            <a:off x="6203950" y="3610802"/>
            <a:ext cx="1260475" cy="164465"/>
            <a:chOff x="9635533" y="498329"/>
            <a:chExt cx="1260475" cy="164465"/>
          </a:xfrm>
          <a:solidFill>
            <a:srgbClr val="0D761F"/>
          </a:solidFill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BBCC4DC-1A5C-4AB3-8D1F-2C60BCE4B52B}"/>
                </a:ext>
              </a:extLst>
            </p:cNvPr>
            <p:cNvCxnSpPr>
              <a:cxnSpLocks/>
            </p:cNvCxnSpPr>
            <p:nvPr/>
          </p:nvCxnSpPr>
          <p:spPr>
            <a:xfrm>
              <a:off x="9635533" y="580562"/>
              <a:ext cx="1206498" cy="0"/>
            </a:xfrm>
            <a:prstGeom prst="line">
              <a:avLst/>
            </a:prstGeom>
            <a:grpFill/>
            <a:ln w="22225">
              <a:solidFill>
                <a:srgbClr val="0D761F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4B2189F-B2F6-A3F5-E5A3-129687E21A7D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6564138"/>
              </p:ext>
            </p:extLst>
          </p:nvPr>
        </p:nvGraphicFramePr>
        <p:xfrm>
          <a:off x="469916" y="1847133"/>
          <a:ext cx="6152582" cy="4274601"/>
        </p:xfrm>
        <a:graphic>
          <a:graphicData uri="http://schemas.openxmlformats.org/drawingml/2006/table">
            <a:tbl>
              <a:tblPr firstRow="1" bandRow="1"/>
              <a:tblGrid>
                <a:gridCol w="1317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497">
                <a:tc>
                  <a:txBody>
                    <a:bodyPr/>
                    <a:lstStyle/>
                    <a:p>
                      <a:pPr marL="18415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Components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Corresponding Items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Factors</a:t>
                      </a:r>
                      <a:endParaRPr lang="zh-CN" altLang="en-US" sz="14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97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Personal Value Proposition</a:t>
                      </a:r>
                      <a:endParaRPr lang="zh-CN" altLang="en-US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chemeClr val="accent6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Environmental Attribute </a:t>
                      </a:r>
                      <a:endParaRPr lang="zh-CN" altLang="en-US" sz="1200" b="1" i="0" u="none" strike="noStrike" dirty="0">
                        <a:solidFill>
                          <a:schemeClr val="accent6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87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Perceived Social Value; Campaign Externality</a:t>
                      </a:r>
                      <a:endParaRPr lang="zh-CN" altLang="en-US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lvl="0" indent="0" algn="l" defTabSz="914400" rtl="0" eaLnBrk="1" fontAlgn="t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00" dirty="0">
                          <a:solidFill>
                            <a:schemeClr val="accent6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Environmental Attribute; </a:t>
                      </a:r>
                      <a:r>
                        <a:rPr lang="en-US" altLang="zh-CN" sz="1200" b="0" i="0" u="none" strike="noStrike" kern="1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Marketing Characteristics</a:t>
                      </a: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97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Marketing Ease of Use; Outcome Expectation</a:t>
                      </a:r>
                      <a:endParaRPr lang="zh-CN" altLang="en-US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lvl="0" indent="0" algn="l" defTabSz="914400" rtl="0" eaLnBrk="1" fontAlgn="t" latinLnBrk="0" hangingPunct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Marketing Characteristics; </a:t>
                      </a:r>
                      <a:r>
                        <a:rPr lang="en-US" altLang="zh-CN" sz="1200" b="0" i="0" u="none" strike="noStrike" kern="1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Campaign Identification</a:t>
                      </a:r>
                      <a:endParaRPr lang="zh-CN" altLang="en-US" sz="1200" b="0" i="0" u="none" strike="noStrike" dirty="0">
                        <a:solidFill>
                          <a:srgbClr val="0D761F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284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Trust in IdleFish</a:t>
                      </a:r>
                      <a:endParaRPr lang="zh-CN" altLang="en-US" sz="12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Campaign Identification</a:t>
                      </a:r>
                      <a:endParaRPr lang="zh-CN" altLang="en-US" sz="1200" b="0" i="0" u="none" strike="noStrike" dirty="0">
                        <a:solidFill>
                          <a:srgbClr val="0D761F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545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Marketing Activity Experience</a:t>
                      </a: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Marketing Characteristics</a:t>
                      </a:r>
                      <a:endParaRPr lang="zh-CN" altLang="en-US" sz="1200" b="0" i="0" u="none" strike="noStrike" dirty="0">
                        <a:solidFill>
                          <a:schemeClr val="accent4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4497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Campaign Interest</a:t>
                      </a: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Campaign Identification</a:t>
                      </a:r>
                      <a:endParaRPr lang="zh-CN" altLang="en-US" sz="1200" b="0" i="0" u="none" strike="noStrike" dirty="0">
                        <a:solidFill>
                          <a:srgbClr val="0D761F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4497">
                <a:tc>
                  <a:txBody>
                    <a:bodyPr/>
                    <a:lstStyle/>
                    <a:p>
                      <a:pPr marL="137160" marR="137160" algn="just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6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 sz="1600" b="0" i="0" u="none" strike="noStrike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Marketing Usefulness</a:t>
                      </a: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7160" marR="27305" algn="l" fontAlgn="t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200" b="0" i="0" u="none" strike="noStrike" kern="100" dirty="0">
                          <a:solidFill>
                            <a:schemeClr val="accent4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  <a:cs typeface="Times New Roman" panose="02020603050405020304" pitchFamily="18" charset="0"/>
                        </a:rPr>
                        <a:t>Marketing Characteristics</a:t>
                      </a:r>
                      <a:endParaRPr lang="zh-CN" altLang="en-US" sz="1200" b="0" i="0" u="none" strike="noStrike" dirty="0">
                        <a:solidFill>
                          <a:schemeClr val="accent4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120506" marR="120506" marT="167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5809ED5D-3A34-E47C-D745-0F73A98288A8}"/>
              </a:ext>
            </a:extLst>
          </p:cNvPr>
          <p:cNvGrpSpPr/>
          <p:nvPr/>
        </p:nvGrpSpPr>
        <p:grpSpPr>
          <a:xfrm>
            <a:off x="6223000" y="2549983"/>
            <a:ext cx="1241425" cy="164465"/>
            <a:chOff x="9654583" y="498329"/>
            <a:chExt cx="1241425" cy="164465"/>
          </a:xfrm>
          <a:solidFill>
            <a:schemeClr val="accent6"/>
          </a:solidFill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B08A2F8-4AC9-DEE8-CCF6-F143711D93CB}"/>
                </a:ext>
              </a:extLst>
            </p:cNvPr>
            <p:cNvCxnSpPr>
              <a:cxnSpLocks/>
            </p:cNvCxnSpPr>
            <p:nvPr/>
          </p:nvCxnSpPr>
          <p:spPr>
            <a:xfrm>
              <a:off x="9654583" y="580562"/>
              <a:ext cx="1187448" cy="0"/>
            </a:xfrm>
            <a:prstGeom prst="line">
              <a:avLst/>
            </a:prstGeom>
            <a:grpFill/>
            <a:ln w="22225">
              <a:solidFill>
                <a:schemeClr val="accent6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E0BB625-3357-5847-4D08-CF7028980D20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5B9149-761B-058E-4E37-354E87D140B6}"/>
              </a:ext>
            </a:extLst>
          </p:cNvPr>
          <p:cNvGrpSpPr/>
          <p:nvPr/>
        </p:nvGrpSpPr>
        <p:grpSpPr>
          <a:xfrm>
            <a:off x="7739937" y="2200349"/>
            <a:ext cx="1680994" cy="699267"/>
            <a:chOff x="7664958" y="2817522"/>
            <a:chExt cx="1680994" cy="699267"/>
          </a:xfrm>
        </p:grpSpPr>
        <p:sp>
          <p:nvSpPr>
            <p:cNvPr id="26" name="!! 矩形 13">
              <a:extLst>
                <a:ext uri="{FF2B5EF4-FFF2-40B4-BE49-F238E27FC236}">
                  <a16:creationId xmlns:a16="http://schemas.microsoft.com/office/drawing/2014/main" id="{569252BA-08D2-6611-3BCB-29CACED9D342}"/>
                </a:ext>
              </a:extLst>
            </p:cNvPr>
            <p:cNvSpPr/>
            <p:nvPr/>
          </p:nvSpPr>
          <p:spPr>
            <a:xfrm>
              <a:off x="7664958" y="2817522"/>
              <a:ext cx="1658849" cy="69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6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7" name="副标题 2">
              <a:extLst>
                <a:ext uri="{FF2B5EF4-FFF2-40B4-BE49-F238E27FC236}">
                  <a16:creationId xmlns:a16="http://schemas.microsoft.com/office/drawing/2014/main" id="{238C0443-2F5C-9191-0787-4F220CC59EF6}"/>
                </a:ext>
              </a:extLst>
            </p:cNvPr>
            <p:cNvSpPr txBox="1">
              <a:spLocks/>
            </p:cNvSpPr>
            <p:nvPr/>
          </p:nvSpPr>
          <p:spPr>
            <a:xfrm>
              <a:off x="7687103" y="2890134"/>
              <a:ext cx="1658849" cy="405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Nationwide Public Welfare / Offline Campaigns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7AA58B0-EF33-6136-AC70-13A17D9C5D31}"/>
              </a:ext>
            </a:extLst>
          </p:cNvPr>
          <p:cNvGrpSpPr/>
          <p:nvPr/>
        </p:nvGrpSpPr>
        <p:grpSpPr>
          <a:xfrm>
            <a:off x="7739936" y="5538721"/>
            <a:ext cx="1658849" cy="699267"/>
            <a:chOff x="7664958" y="2817522"/>
            <a:chExt cx="1658849" cy="699267"/>
          </a:xfrm>
        </p:grpSpPr>
        <p:sp>
          <p:nvSpPr>
            <p:cNvPr id="38" name="!! 矩形 13">
              <a:extLst>
                <a:ext uri="{FF2B5EF4-FFF2-40B4-BE49-F238E27FC236}">
                  <a16:creationId xmlns:a16="http://schemas.microsoft.com/office/drawing/2014/main" id="{FFFA3B98-BDD5-CF57-DA36-1BA8A3F52019}"/>
                </a:ext>
              </a:extLst>
            </p:cNvPr>
            <p:cNvSpPr/>
            <p:nvPr/>
          </p:nvSpPr>
          <p:spPr>
            <a:xfrm>
              <a:off x="7664958" y="2817522"/>
              <a:ext cx="1658849" cy="69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4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39" name="副标题 2">
              <a:extLst>
                <a:ext uri="{FF2B5EF4-FFF2-40B4-BE49-F238E27FC236}">
                  <a16:creationId xmlns:a16="http://schemas.microsoft.com/office/drawing/2014/main" id="{582B0723-ABB3-76E3-E6A0-59695E4BDC35}"/>
                </a:ext>
              </a:extLst>
            </p:cNvPr>
            <p:cNvSpPr txBox="1">
              <a:spLocks/>
            </p:cNvSpPr>
            <p:nvPr/>
          </p:nvSpPr>
          <p:spPr>
            <a:xfrm>
              <a:off x="7709247" y="2982122"/>
              <a:ext cx="1570269" cy="3592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Lottery and Reward Activities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89CE36B-C08A-06A5-EAAD-5CC8CCB5DC97}"/>
              </a:ext>
            </a:extLst>
          </p:cNvPr>
          <p:cNvGrpSpPr/>
          <p:nvPr/>
        </p:nvGrpSpPr>
        <p:grpSpPr>
          <a:xfrm>
            <a:off x="7733916" y="3384507"/>
            <a:ext cx="1664869" cy="584579"/>
            <a:chOff x="7669039" y="2842748"/>
            <a:chExt cx="1664869" cy="584579"/>
          </a:xfrm>
        </p:grpSpPr>
        <p:sp>
          <p:nvSpPr>
            <p:cNvPr id="41" name="!! 矩形 13">
              <a:extLst>
                <a:ext uri="{FF2B5EF4-FFF2-40B4-BE49-F238E27FC236}">
                  <a16:creationId xmlns:a16="http://schemas.microsoft.com/office/drawing/2014/main" id="{F3EB005E-97C1-440E-0BFA-9ABFAEAA2886}"/>
                </a:ext>
              </a:extLst>
            </p:cNvPr>
            <p:cNvSpPr/>
            <p:nvPr/>
          </p:nvSpPr>
          <p:spPr>
            <a:xfrm>
              <a:off x="7675059" y="2842748"/>
              <a:ext cx="1658849" cy="58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rgbClr val="0D761F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42" name="副标题 2">
              <a:extLst>
                <a:ext uri="{FF2B5EF4-FFF2-40B4-BE49-F238E27FC236}">
                  <a16:creationId xmlns:a16="http://schemas.microsoft.com/office/drawing/2014/main" id="{C0BC8A16-85B4-545A-AAF8-48AC096367F2}"/>
                </a:ext>
              </a:extLst>
            </p:cNvPr>
            <p:cNvSpPr txBox="1">
              <a:spLocks/>
            </p:cNvSpPr>
            <p:nvPr/>
          </p:nvSpPr>
          <p:spPr>
            <a:xfrm>
              <a:off x="7669039" y="3013024"/>
              <a:ext cx="1658849" cy="3458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Personal Contribution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endParaRPr>
            </a:p>
            <a:p>
              <a:pPr marL="0" indent="0" algn="ctr">
                <a:buNone/>
              </a:pPr>
              <a:endParaRPr lang="zh-CN" altLang="en-US" sz="14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0D0CC38-822C-F6D0-2E7A-8A1F2839DE01}"/>
              </a:ext>
            </a:extLst>
          </p:cNvPr>
          <p:cNvGrpSpPr/>
          <p:nvPr/>
        </p:nvGrpSpPr>
        <p:grpSpPr>
          <a:xfrm>
            <a:off x="6203950" y="4769070"/>
            <a:ext cx="1242305" cy="164465"/>
            <a:chOff x="9653703" y="498329"/>
            <a:chExt cx="1242305" cy="164465"/>
          </a:xfrm>
          <a:solidFill>
            <a:schemeClr val="accent4"/>
          </a:solidFill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F50797F-3A0F-E0BC-9373-DA0358E77A81}"/>
                </a:ext>
              </a:extLst>
            </p:cNvPr>
            <p:cNvCxnSpPr>
              <a:cxnSpLocks/>
            </p:cNvCxnSpPr>
            <p:nvPr/>
          </p:nvCxnSpPr>
          <p:spPr>
            <a:xfrm>
              <a:off x="9653703" y="580562"/>
              <a:ext cx="1188328" cy="0"/>
            </a:xfrm>
            <a:prstGeom prst="line">
              <a:avLst/>
            </a:prstGeom>
            <a:grpFill/>
            <a:ln w="22225">
              <a:solidFill>
                <a:schemeClr val="accent4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93D95FE-DD02-34AF-92A7-2B462045A69D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23EEC67-831B-09D0-2772-1A772BF4E107}"/>
              </a:ext>
            </a:extLst>
          </p:cNvPr>
          <p:cNvGrpSpPr/>
          <p:nvPr/>
        </p:nvGrpSpPr>
        <p:grpSpPr>
          <a:xfrm>
            <a:off x="6203950" y="5381929"/>
            <a:ext cx="3465082" cy="164465"/>
            <a:chOff x="7430926" y="498329"/>
            <a:chExt cx="3465082" cy="164465"/>
          </a:xfrm>
          <a:solidFill>
            <a:srgbClr val="0D761F"/>
          </a:solidFill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3922565-A7ED-ECBA-48C6-3C3CD10E66F9}"/>
                </a:ext>
              </a:extLst>
            </p:cNvPr>
            <p:cNvCxnSpPr>
              <a:cxnSpLocks/>
            </p:cNvCxnSpPr>
            <p:nvPr/>
          </p:nvCxnSpPr>
          <p:spPr>
            <a:xfrm>
              <a:off x="7430926" y="580562"/>
              <a:ext cx="3411105" cy="0"/>
            </a:xfrm>
            <a:prstGeom prst="line">
              <a:avLst/>
            </a:prstGeom>
            <a:grpFill/>
            <a:ln w="22225">
              <a:solidFill>
                <a:srgbClr val="0D761F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A5B6732A-D6EB-6AA6-BFAB-C31AEE1BE2C6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F2FAA69-7410-0FFC-657F-CB0058DD9FD6}"/>
              </a:ext>
            </a:extLst>
          </p:cNvPr>
          <p:cNvGrpSpPr/>
          <p:nvPr/>
        </p:nvGrpSpPr>
        <p:grpSpPr>
          <a:xfrm>
            <a:off x="6203950" y="5832161"/>
            <a:ext cx="1260475" cy="164465"/>
            <a:chOff x="9635533" y="498329"/>
            <a:chExt cx="1260475" cy="164465"/>
          </a:xfrm>
          <a:solidFill>
            <a:schemeClr val="accent4"/>
          </a:solidFill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88FE44-3ED8-349F-7769-05832D236185}"/>
                </a:ext>
              </a:extLst>
            </p:cNvPr>
            <p:cNvCxnSpPr>
              <a:cxnSpLocks/>
            </p:cNvCxnSpPr>
            <p:nvPr/>
          </p:nvCxnSpPr>
          <p:spPr>
            <a:xfrm>
              <a:off x="9635533" y="580562"/>
              <a:ext cx="1206498" cy="0"/>
            </a:xfrm>
            <a:prstGeom prst="line">
              <a:avLst/>
            </a:prstGeom>
            <a:grpFill/>
            <a:ln w="22225">
              <a:solidFill>
                <a:schemeClr val="accent4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95E4868-30F0-BC31-BADD-3EA238DA750A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647BDDE-0006-CBC7-E31F-2907240543B5}"/>
              </a:ext>
            </a:extLst>
          </p:cNvPr>
          <p:cNvGrpSpPr/>
          <p:nvPr/>
        </p:nvGrpSpPr>
        <p:grpSpPr>
          <a:xfrm>
            <a:off x="10018946" y="5102839"/>
            <a:ext cx="1703138" cy="699267"/>
            <a:chOff x="7664958" y="2817522"/>
            <a:chExt cx="1703138" cy="699267"/>
          </a:xfrm>
        </p:grpSpPr>
        <p:sp>
          <p:nvSpPr>
            <p:cNvPr id="58" name="!! 矩形 13">
              <a:extLst>
                <a:ext uri="{FF2B5EF4-FFF2-40B4-BE49-F238E27FC236}">
                  <a16:creationId xmlns:a16="http://schemas.microsoft.com/office/drawing/2014/main" id="{627A2EC5-4D72-0B1C-F3D2-765AB8FE3188}"/>
                </a:ext>
              </a:extLst>
            </p:cNvPr>
            <p:cNvSpPr/>
            <p:nvPr/>
          </p:nvSpPr>
          <p:spPr>
            <a:xfrm>
              <a:off x="7664958" y="2817522"/>
              <a:ext cx="1658849" cy="69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rgbClr val="0D761F">
                  <a:alpha val="3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59" name="副标题 2">
              <a:extLst>
                <a:ext uri="{FF2B5EF4-FFF2-40B4-BE49-F238E27FC236}">
                  <a16:creationId xmlns:a16="http://schemas.microsoft.com/office/drawing/2014/main" id="{CC87FB25-8DA2-65A0-8FBB-EFBB99FDD8C4}"/>
                </a:ext>
              </a:extLst>
            </p:cNvPr>
            <p:cNvSpPr txBox="1">
              <a:spLocks/>
            </p:cNvSpPr>
            <p:nvPr/>
          </p:nvSpPr>
          <p:spPr>
            <a:xfrm>
              <a:off x="7709247" y="3000923"/>
              <a:ext cx="1658849" cy="3458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Trendy &amp; Creative Campaigns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F424E39B-0CD4-97B1-E508-E8300711642C}"/>
              </a:ext>
            </a:extLst>
          </p:cNvPr>
          <p:cNvSpPr txBox="1"/>
          <p:nvPr/>
        </p:nvSpPr>
        <p:spPr>
          <a:xfrm>
            <a:off x="9802587" y="4149725"/>
            <a:ext cx="2180143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1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Enhance platform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services and transaction quality</a:t>
            </a:r>
            <a:r>
              <a:rPr lang="en-US" altLang="zh-CN" sz="11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.</a:t>
            </a:r>
          </a:p>
          <a:p>
            <a:pPr lvl="0"/>
            <a:r>
              <a:rPr lang="en-US" altLang="zh-CN" sz="11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Promote the platform’s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eco-friendly</a:t>
            </a:r>
            <a:r>
              <a:rPr lang="en-US" altLang="zh-CN" sz="11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1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attributes</a:t>
            </a:r>
            <a:r>
              <a:rPr lang="en-US" altLang="zh-CN" sz="11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to boost reputation.</a:t>
            </a:r>
            <a:endParaRPr lang="en-US" altLang="zh-CN" sz="1100" b="1" dirty="0">
              <a:solidFill>
                <a:srgbClr val="0D761F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1AB9FF1-F51E-6047-E50C-5EA8BCD6D516}"/>
              </a:ext>
            </a:extLst>
          </p:cNvPr>
          <p:cNvGrpSpPr/>
          <p:nvPr/>
        </p:nvGrpSpPr>
        <p:grpSpPr>
          <a:xfrm>
            <a:off x="6203950" y="3059430"/>
            <a:ext cx="3464362" cy="164465"/>
            <a:chOff x="7452584" y="493823"/>
            <a:chExt cx="3464362" cy="164465"/>
          </a:xfrm>
          <a:solidFill>
            <a:schemeClr val="accent6"/>
          </a:solidFill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2F0F712F-5962-1977-D5BC-224CFDDCC920}"/>
                </a:ext>
              </a:extLst>
            </p:cNvPr>
            <p:cNvCxnSpPr>
              <a:cxnSpLocks/>
            </p:cNvCxnSpPr>
            <p:nvPr/>
          </p:nvCxnSpPr>
          <p:spPr>
            <a:xfrm>
              <a:off x="7452584" y="580562"/>
              <a:ext cx="3389447" cy="0"/>
            </a:xfrm>
            <a:prstGeom prst="line">
              <a:avLst/>
            </a:prstGeom>
            <a:grpFill/>
            <a:ln w="22225">
              <a:solidFill>
                <a:schemeClr val="accent6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FFD7229-2051-7EB5-3205-376422A0AEA7}"/>
                </a:ext>
              </a:extLst>
            </p:cNvPr>
            <p:cNvSpPr/>
            <p:nvPr/>
          </p:nvSpPr>
          <p:spPr>
            <a:xfrm>
              <a:off x="10752481" y="493823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BBA4C71-B2B5-777C-F253-0B2D6A728AA3}"/>
              </a:ext>
            </a:extLst>
          </p:cNvPr>
          <p:cNvGrpSpPr/>
          <p:nvPr/>
        </p:nvGrpSpPr>
        <p:grpSpPr>
          <a:xfrm>
            <a:off x="6203950" y="4185156"/>
            <a:ext cx="3465082" cy="164465"/>
            <a:chOff x="7430926" y="498329"/>
            <a:chExt cx="3465082" cy="164465"/>
          </a:xfrm>
          <a:solidFill>
            <a:schemeClr val="accent6"/>
          </a:solidFill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11A9A5E-ABDD-15DC-34B8-67ADCD9AC396}"/>
                </a:ext>
              </a:extLst>
            </p:cNvPr>
            <p:cNvCxnSpPr>
              <a:cxnSpLocks/>
            </p:cNvCxnSpPr>
            <p:nvPr/>
          </p:nvCxnSpPr>
          <p:spPr>
            <a:xfrm>
              <a:off x="7430926" y="580562"/>
              <a:ext cx="3411105" cy="0"/>
            </a:xfrm>
            <a:prstGeom prst="line">
              <a:avLst/>
            </a:prstGeom>
            <a:grpFill/>
            <a:ln w="22225">
              <a:solidFill>
                <a:schemeClr val="accent6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6FC1C0F-8FC3-9F17-DF67-F053DDB77B40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4C43B40-D48D-9C1D-A98D-C82BE7EDE935}"/>
              </a:ext>
            </a:extLst>
          </p:cNvPr>
          <p:cNvGrpSpPr/>
          <p:nvPr/>
        </p:nvGrpSpPr>
        <p:grpSpPr>
          <a:xfrm>
            <a:off x="10012923" y="2714956"/>
            <a:ext cx="1658850" cy="699267"/>
            <a:chOff x="7664957" y="2817522"/>
            <a:chExt cx="1658850" cy="699267"/>
          </a:xfrm>
        </p:grpSpPr>
        <p:sp>
          <p:nvSpPr>
            <p:cNvPr id="75" name="!! 矩形 13">
              <a:extLst>
                <a:ext uri="{FF2B5EF4-FFF2-40B4-BE49-F238E27FC236}">
                  <a16:creationId xmlns:a16="http://schemas.microsoft.com/office/drawing/2014/main" id="{BA0E2D12-57E4-979D-CBAD-831A06514A6A}"/>
                </a:ext>
              </a:extLst>
            </p:cNvPr>
            <p:cNvSpPr/>
            <p:nvPr/>
          </p:nvSpPr>
          <p:spPr>
            <a:xfrm>
              <a:off x="7664958" y="2817522"/>
              <a:ext cx="1658849" cy="69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6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76" name="副标题 2">
              <a:extLst>
                <a:ext uri="{FF2B5EF4-FFF2-40B4-BE49-F238E27FC236}">
                  <a16:creationId xmlns:a16="http://schemas.microsoft.com/office/drawing/2014/main" id="{9798AF61-2087-4ACD-A1AD-95E30FD5DD8D}"/>
                </a:ext>
              </a:extLst>
            </p:cNvPr>
            <p:cNvSpPr txBox="1">
              <a:spLocks/>
            </p:cNvSpPr>
            <p:nvPr/>
          </p:nvSpPr>
          <p:spPr>
            <a:xfrm>
              <a:off x="7664957" y="2906232"/>
              <a:ext cx="1658849" cy="405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Nationwide Public Welfare / Offline Campaigns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CA91B7CF-7AA5-0CC6-19F5-0DF77C8565FC}"/>
              </a:ext>
            </a:extLst>
          </p:cNvPr>
          <p:cNvSpPr txBox="1"/>
          <p:nvPr/>
        </p:nvSpPr>
        <p:spPr>
          <a:xfrm>
            <a:off x="7469187" y="4418616"/>
            <a:ext cx="21991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Increase the frequency of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effective campaign promotion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pre-launch warm-up, while ensuring </a:t>
            </a:r>
            <a:r>
              <a:rPr lang="en-US" altLang="zh-CN" sz="11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transparency</a:t>
            </a:r>
            <a:r>
              <a:rPr lang="en-US" altLang="zh-CN" sz="11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of campaign information.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5B93983D-B8F9-6901-4A79-D315A90A0E03}"/>
              </a:ext>
            </a:extLst>
          </p:cNvPr>
          <p:cNvGrpSpPr/>
          <p:nvPr/>
        </p:nvGrpSpPr>
        <p:grpSpPr>
          <a:xfrm>
            <a:off x="10024967" y="1853457"/>
            <a:ext cx="1658849" cy="699267"/>
            <a:chOff x="7664958" y="2817522"/>
            <a:chExt cx="1658849" cy="699267"/>
          </a:xfrm>
        </p:grpSpPr>
        <p:sp>
          <p:nvSpPr>
            <p:cNvPr id="85" name="!! 矩形 13">
              <a:extLst>
                <a:ext uri="{FF2B5EF4-FFF2-40B4-BE49-F238E27FC236}">
                  <a16:creationId xmlns:a16="http://schemas.microsoft.com/office/drawing/2014/main" id="{2094ED1B-861C-AACA-C5D4-3D272FC74C9D}"/>
                </a:ext>
              </a:extLst>
            </p:cNvPr>
            <p:cNvSpPr/>
            <p:nvPr/>
          </p:nvSpPr>
          <p:spPr>
            <a:xfrm>
              <a:off x="7664958" y="2817522"/>
              <a:ext cx="1658849" cy="699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accent4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86" name="副标题 2">
              <a:extLst>
                <a:ext uri="{FF2B5EF4-FFF2-40B4-BE49-F238E27FC236}">
                  <a16:creationId xmlns:a16="http://schemas.microsoft.com/office/drawing/2014/main" id="{21ECAD7D-5AF9-6FAF-6A64-533D1B1DE76F}"/>
                </a:ext>
              </a:extLst>
            </p:cNvPr>
            <p:cNvSpPr txBox="1">
              <a:spLocks/>
            </p:cNvSpPr>
            <p:nvPr/>
          </p:nvSpPr>
          <p:spPr>
            <a:xfrm>
              <a:off x="7709247" y="3000923"/>
              <a:ext cx="1570269" cy="3592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Co-branded Marketing Activities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endParaRPr>
            </a:p>
          </p:txBody>
        </p:sp>
      </p:grpSp>
      <p:sp>
        <p:nvSpPr>
          <p:cNvPr id="2" name="副标题 2">
            <a:extLst>
              <a:ext uri="{FF2B5EF4-FFF2-40B4-BE49-F238E27FC236}">
                <a16:creationId xmlns:a16="http://schemas.microsoft.com/office/drawing/2014/main" id="{26F07A3F-4A6B-2C86-2213-968FA269956B}"/>
              </a:ext>
            </a:extLst>
          </p:cNvPr>
          <p:cNvSpPr txBox="1">
            <a:spLocks/>
          </p:cNvSpPr>
          <p:nvPr/>
        </p:nvSpPr>
        <p:spPr>
          <a:xfrm>
            <a:off x="526802" y="451729"/>
            <a:ext cx="10268578" cy="461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Influencing Factors on the Activity Acceptance of Eco-Friendly Users (PCA)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4DB536-9EDD-A74E-6568-4916B18CE4F1}"/>
              </a:ext>
            </a:extLst>
          </p:cNvPr>
          <p:cNvSpPr txBox="1">
            <a:spLocks/>
          </p:cNvSpPr>
          <p:nvPr/>
        </p:nvSpPr>
        <p:spPr>
          <a:xfrm>
            <a:off x="625989" y="1460251"/>
            <a:ext cx="5996509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Components and Corresponding Items for Eco-Friendly Users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62" grpId="0"/>
      <p:bldP spid="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DF123BE-FFA0-E2CF-8083-2751584AB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4" r="4186"/>
          <a:stretch/>
        </p:blipFill>
        <p:spPr bwMode="auto">
          <a:xfrm rot="16200000" flipH="1">
            <a:off x="2666999" y="-2666998"/>
            <a:ext cx="6858002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8FEC94A-6DB0-A1FB-193C-B65332E31E25}"/>
              </a:ext>
            </a:extLst>
          </p:cNvPr>
          <p:cNvSpPr/>
          <p:nvPr/>
        </p:nvSpPr>
        <p:spPr>
          <a:xfrm rot="10800000">
            <a:off x="874713" y="1738803"/>
            <a:ext cx="7562664" cy="3274278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47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8D9D53-BAE5-16E5-50E5-56BE2201D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462" y="2133600"/>
            <a:ext cx="5735973" cy="1234426"/>
          </a:xfrm>
        </p:spPr>
        <p:txBody>
          <a:bodyPr>
            <a:noAutofit/>
          </a:bodyPr>
          <a:lstStyle/>
          <a:p>
            <a:pPr algn="l"/>
            <a:r>
              <a:rPr lang="en-US" altLang="zh-CN" sz="44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Marketing Strategy</a:t>
            </a:r>
            <a:endParaRPr lang="zh-CN" altLang="en-US" sz="4400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96C288-C8A4-59ED-1568-DB027A1E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905" y="3411362"/>
            <a:ext cx="3881438" cy="351461"/>
          </a:xfrm>
        </p:spPr>
        <p:txBody>
          <a:bodyPr>
            <a:noAutofit/>
          </a:bodyPr>
          <a:lstStyle/>
          <a:p>
            <a:pPr algn="l"/>
            <a:r>
              <a:rPr lang="en-US" altLang="zh-CN" sz="16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Target environmental user groups via </a:t>
            </a:r>
            <a:r>
              <a:rPr lang="en-US" altLang="zh-CN" sz="1600" b="1" dirty="0">
                <a:solidFill>
                  <a:srgbClr val="507D10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discriminant analysis</a:t>
            </a:r>
            <a:endParaRPr lang="zh-CN" altLang="en-US" sz="1600" b="1" dirty="0">
              <a:solidFill>
                <a:srgbClr val="507D10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DBB69EC4-4EF5-8982-49B9-F31E3D9F7FDE}"/>
              </a:ext>
            </a:extLst>
          </p:cNvPr>
          <p:cNvSpPr txBox="1">
            <a:spLocks/>
          </p:cNvSpPr>
          <p:nvPr/>
        </p:nvSpPr>
        <p:spPr>
          <a:xfrm>
            <a:off x="1652450" y="4009963"/>
            <a:ext cx="4140199" cy="437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Provide personalized recommendations using </a:t>
            </a:r>
            <a:r>
              <a:rPr lang="en-US" altLang="zh-CN" sz="1600" b="1" dirty="0">
                <a:solidFill>
                  <a:srgbClr val="507D10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collaborative</a:t>
            </a:r>
            <a:r>
              <a:rPr lang="en-US" altLang="zh-CN" sz="16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600" b="1" dirty="0">
                <a:solidFill>
                  <a:srgbClr val="507D10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filtering</a:t>
            </a:r>
            <a:endParaRPr lang="zh-CN" altLang="en-US" sz="16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141CFE3-1896-B9F6-7153-2DF521BEE681}"/>
              </a:ext>
            </a:extLst>
          </p:cNvPr>
          <p:cNvSpPr txBox="1">
            <a:spLocks/>
          </p:cNvSpPr>
          <p:nvPr/>
        </p:nvSpPr>
        <p:spPr>
          <a:xfrm>
            <a:off x="-1496548" y="2133600"/>
            <a:ext cx="3305230" cy="12344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3600" dirty="0">
                <a:gradFill>
                  <a:gsLst>
                    <a:gs pos="0">
                      <a:srgbClr val="B9EB58"/>
                    </a:gs>
                    <a:gs pos="100000">
                      <a:srgbClr val="4A7434"/>
                    </a:gs>
                  </a:gsLst>
                  <a:lin ang="0" scaled="1"/>
                </a:gradFill>
                <a:latin typeface="文悦新青年体 (须授权) W8-J" pitchFamily="2" charset="-122"/>
                <a:ea typeface="文悦新青年体 (须授权) W8-J" pitchFamily="2" charset="-122"/>
              </a:rPr>
              <a:t>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D345D5-C723-F7F6-6759-1B0DB319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91" y="-3817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4534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36584895-A37B-4FE4-89FC-51C087FAF136}"/>
              </a:ext>
            </a:extLst>
          </p:cNvPr>
          <p:cNvGrpSpPr/>
          <p:nvPr/>
        </p:nvGrpSpPr>
        <p:grpSpPr>
          <a:xfrm>
            <a:off x="3816321" y="2490366"/>
            <a:ext cx="6351037" cy="3469319"/>
            <a:chOff x="3960610" y="2500171"/>
            <a:chExt cx="6351037" cy="3469319"/>
          </a:xfrm>
        </p:grpSpPr>
        <p:graphicFrame>
          <p:nvGraphicFramePr>
            <p:cNvPr id="17" name="图表 16">
              <a:extLst>
                <a:ext uri="{FF2B5EF4-FFF2-40B4-BE49-F238E27FC236}">
                  <a16:creationId xmlns:a16="http://schemas.microsoft.com/office/drawing/2014/main" id="{662F297D-DC4E-3D74-867C-24BDF26DEF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8403872"/>
                </p:ext>
              </p:extLst>
            </p:nvPr>
          </p:nvGraphicFramePr>
          <p:xfrm>
            <a:off x="3960610" y="2500171"/>
            <a:ext cx="6351037" cy="34693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53C28A3-7B34-3F29-6D47-C963835A096E}"/>
                </a:ext>
              </a:extLst>
            </p:cNvPr>
            <p:cNvSpPr txBox="1"/>
            <p:nvPr/>
          </p:nvSpPr>
          <p:spPr>
            <a:xfrm>
              <a:off x="4771559" y="5420300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野生漫游型</a:t>
              </a:r>
              <a:endParaRPr lang="zh-SG" altLang="en-US" sz="1600" b="1" dirty="0">
                <a:solidFill>
                  <a:schemeClr val="accent4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37026C5-A21A-26B7-7F88-83EDDE7773CD}"/>
                </a:ext>
              </a:extLst>
            </p:cNvPr>
            <p:cNvSpPr txBox="1"/>
            <p:nvPr/>
          </p:nvSpPr>
          <p:spPr>
            <a:xfrm>
              <a:off x="6702185" y="5436912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77B150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务实积分型</a:t>
              </a:r>
              <a:endParaRPr lang="zh-SG" altLang="en-US" sz="1600" b="1" dirty="0">
                <a:solidFill>
                  <a:srgbClr val="77B150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32014DE-2626-892E-23CA-CB43E3FEF039}"/>
                </a:ext>
              </a:extLst>
            </p:cNvPr>
            <p:cNvSpPr txBox="1"/>
            <p:nvPr/>
          </p:nvSpPr>
          <p:spPr>
            <a:xfrm>
              <a:off x="8623512" y="5429748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D761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绿色买单型</a:t>
              </a:r>
              <a:endParaRPr lang="zh-SG" altLang="en-US" sz="1600" b="1" dirty="0">
                <a:solidFill>
                  <a:srgbClr val="0D761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8A4498-E4B6-CB0E-EA4F-3A5BA2D6B837}"/>
                </a:ext>
              </a:extLst>
            </p:cNvPr>
            <p:cNvSpPr txBox="1"/>
            <p:nvPr/>
          </p:nvSpPr>
          <p:spPr>
            <a:xfrm>
              <a:off x="4502126" y="2662696"/>
              <a:ext cx="898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正确率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3FB42A8-B649-A88D-58D0-3A9CED0150F9}"/>
                </a:ext>
              </a:extLst>
            </p:cNvPr>
            <p:cNvSpPr txBox="1"/>
            <p:nvPr/>
          </p:nvSpPr>
          <p:spPr>
            <a:xfrm>
              <a:off x="6430994" y="2816584"/>
              <a:ext cx="898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正确率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FD3E6D0-2FFF-D369-7D46-1A976F91E9EF}"/>
                </a:ext>
              </a:extLst>
            </p:cNvPr>
            <p:cNvSpPr txBox="1"/>
            <p:nvPr/>
          </p:nvSpPr>
          <p:spPr>
            <a:xfrm>
              <a:off x="8359862" y="2822360"/>
              <a:ext cx="898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正确率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C0EEF2-820F-5467-EE22-D53071204B4A}"/>
                </a:ext>
              </a:extLst>
            </p:cNvPr>
            <p:cNvSpPr txBox="1"/>
            <p:nvPr/>
          </p:nvSpPr>
          <p:spPr>
            <a:xfrm>
              <a:off x="4936725" y="3947623"/>
              <a:ext cx="898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召回率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B51CB70-3BA7-0CC6-6A00-23246E974B4B}"/>
                </a:ext>
              </a:extLst>
            </p:cNvPr>
            <p:cNvSpPr txBox="1"/>
            <p:nvPr/>
          </p:nvSpPr>
          <p:spPr>
            <a:xfrm>
              <a:off x="6821576" y="4185495"/>
              <a:ext cx="898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召回率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92EA742-4531-CEEF-376D-FB55BADC45BF}"/>
                </a:ext>
              </a:extLst>
            </p:cNvPr>
            <p:cNvSpPr txBox="1"/>
            <p:nvPr/>
          </p:nvSpPr>
          <p:spPr>
            <a:xfrm>
              <a:off x="8743857" y="3510174"/>
              <a:ext cx="898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召回率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7B45B73-A3ED-B6FA-FB02-29E646D1D77A}"/>
                </a:ext>
              </a:extLst>
            </p:cNvPr>
            <p:cNvSpPr txBox="1"/>
            <p:nvPr/>
          </p:nvSpPr>
          <p:spPr>
            <a:xfrm>
              <a:off x="5325214" y="3291515"/>
              <a:ext cx="898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F1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值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355059F-036A-6CB4-EC4B-45FA0FA06C7B}"/>
                </a:ext>
              </a:extLst>
            </p:cNvPr>
            <p:cNvSpPr txBox="1"/>
            <p:nvPr/>
          </p:nvSpPr>
          <p:spPr>
            <a:xfrm>
              <a:off x="7264925" y="3545139"/>
              <a:ext cx="898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F1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值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6DADAD4-503E-2C62-A846-5D909353F95A}"/>
                </a:ext>
              </a:extLst>
            </p:cNvPr>
            <p:cNvSpPr txBox="1"/>
            <p:nvPr/>
          </p:nvSpPr>
          <p:spPr>
            <a:xfrm>
              <a:off x="9179459" y="3193937"/>
              <a:ext cx="898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F1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值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4F6E0C0-401E-60DA-BFC7-F32279E2F84A}"/>
                </a:ext>
              </a:extLst>
            </p:cNvPr>
            <p:cNvSpPr txBox="1"/>
            <p:nvPr/>
          </p:nvSpPr>
          <p:spPr>
            <a:xfrm>
              <a:off x="4509193" y="3059427"/>
              <a:ext cx="8984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98.16%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8EE4AA64-065B-E16E-9F18-8A20E56E7FD2}"/>
                </a:ext>
              </a:extLst>
            </p:cNvPr>
            <p:cNvSpPr/>
            <p:nvPr/>
          </p:nvSpPr>
          <p:spPr>
            <a:xfrm>
              <a:off x="5110967" y="4365625"/>
              <a:ext cx="479749" cy="167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989CC6C-B604-EE8F-4A45-A7B646105441}"/>
                </a:ext>
              </a:extLst>
            </p:cNvPr>
            <p:cNvSpPr txBox="1"/>
            <p:nvPr/>
          </p:nvSpPr>
          <p:spPr>
            <a:xfrm>
              <a:off x="4936725" y="4332149"/>
              <a:ext cx="8984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95.45%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1556C1F-2441-3A3A-CAEE-B43F4226E62B}"/>
                </a:ext>
              </a:extLst>
            </p:cNvPr>
            <p:cNvSpPr txBox="1"/>
            <p:nvPr/>
          </p:nvSpPr>
          <p:spPr>
            <a:xfrm>
              <a:off x="5340464" y="3693604"/>
              <a:ext cx="8984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96.79%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60EF608-E17B-96CF-4E97-BD713DA79C72}"/>
                </a:ext>
              </a:extLst>
            </p:cNvPr>
            <p:cNvSpPr txBox="1"/>
            <p:nvPr/>
          </p:nvSpPr>
          <p:spPr>
            <a:xfrm>
              <a:off x="6430994" y="3219076"/>
              <a:ext cx="8984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97.82%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C4DC3F20-D826-428A-2888-99FB3A0524AC}"/>
                </a:ext>
              </a:extLst>
            </p:cNvPr>
            <p:cNvSpPr/>
            <p:nvPr/>
          </p:nvSpPr>
          <p:spPr>
            <a:xfrm>
              <a:off x="7018140" y="4641353"/>
              <a:ext cx="479749" cy="167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BAE0D75-0323-D17F-5E9B-9680FB6D0C06}"/>
                </a:ext>
              </a:extLst>
            </p:cNvPr>
            <p:cNvSpPr txBox="1"/>
            <p:nvPr/>
          </p:nvSpPr>
          <p:spPr>
            <a:xfrm>
              <a:off x="6903099" y="4594688"/>
              <a:ext cx="7236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94.87%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9DD0B67-C42C-74A9-6553-E7E4DD8AB105}"/>
                </a:ext>
              </a:extLst>
            </p:cNvPr>
            <p:cNvSpPr txBox="1"/>
            <p:nvPr/>
          </p:nvSpPr>
          <p:spPr>
            <a:xfrm>
              <a:off x="7264925" y="3913025"/>
              <a:ext cx="8984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96.29%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99C8FD6-147B-5B4B-3ECE-9097B9A7E6A0}"/>
                </a:ext>
              </a:extLst>
            </p:cNvPr>
            <p:cNvSpPr txBox="1"/>
            <p:nvPr/>
          </p:nvSpPr>
          <p:spPr>
            <a:xfrm>
              <a:off x="8319663" y="3269667"/>
              <a:ext cx="8984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97.73%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8269604-2B5F-E7DF-1BAB-27DF5F2D039A}"/>
                </a:ext>
              </a:extLst>
            </p:cNvPr>
            <p:cNvSpPr txBox="1"/>
            <p:nvPr/>
          </p:nvSpPr>
          <p:spPr>
            <a:xfrm>
              <a:off x="9193553" y="3700216"/>
              <a:ext cx="8984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97.05%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E96AF992-7226-3A54-4BFD-80137F0AE471}"/>
                </a:ext>
              </a:extLst>
            </p:cNvPr>
            <p:cNvSpPr/>
            <p:nvPr/>
          </p:nvSpPr>
          <p:spPr>
            <a:xfrm>
              <a:off x="8893264" y="4037736"/>
              <a:ext cx="479749" cy="1674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FFCF0F0-645B-4C52-0500-DF8A2BB2FDBD}"/>
                </a:ext>
              </a:extLst>
            </p:cNvPr>
            <p:cNvSpPr txBox="1"/>
            <p:nvPr/>
          </p:nvSpPr>
          <p:spPr>
            <a:xfrm>
              <a:off x="8794183" y="3990666"/>
              <a:ext cx="7904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2">
                      <a:lumMod val="2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96.79%</a:t>
              </a:r>
              <a:endParaRPr lang="zh-CN" altLang="en-US" sz="11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F16C84D-209F-1721-3A48-536822A4EB01}"/>
              </a:ext>
            </a:extLst>
          </p:cNvPr>
          <p:cNvGrpSpPr/>
          <p:nvPr/>
        </p:nvGrpSpPr>
        <p:grpSpPr>
          <a:xfrm>
            <a:off x="882927" y="1613163"/>
            <a:ext cx="1853553" cy="747423"/>
            <a:chOff x="526792" y="1644318"/>
            <a:chExt cx="1853553" cy="74742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089DA4-8D68-3700-A80C-788B665B3A18}"/>
                </a:ext>
              </a:extLst>
            </p:cNvPr>
            <p:cNvSpPr/>
            <p:nvPr/>
          </p:nvSpPr>
          <p:spPr>
            <a:xfrm>
              <a:off x="540019" y="1644318"/>
              <a:ext cx="1840326" cy="747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6792" y="1733047"/>
              <a:ext cx="1840326" cy="4440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b="1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IdleFish User </a:t>
              </a:r>
              <a:r>
                <a:rPr lang="en-US" altLang="zh-CN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Characteristics</a:t>
              </a:r>
              <a:endParaRPr lang="zh-CN" altLang="en-US" dirty="0"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8FD9287-4D72-3003-0BA2-CDE2B9824B4B}"/>
              </a:ext>
            </a:extLst>
          </p:cNvPr>
          <p:cNvGrpSpPr/>
          <p:nvPr/>
        </p:nvGrpSpPr>
        <p:grpSpPr>
          <a:xfrm>
            <a:off x="927818" y="3354088"/>
            <a:ext cx="1840326" cy="747423"/>
            <a:chOff x="927818" y="3354088"/>
            <a:chExt cx="1840326" cy="74742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BBE27AE-CDD1-696C-3FEE-0C9E030B9B1D}"/>
                </a:ext>
              </a:extLst>
            </p:cNvPr>
            <p:cNvSpPr/>
            <p:nvPr/>
          </p:nvSpPr>
          <p:spPr>
            <a:xfrm>
              <a:off x="927818" y="3354088"/>
              <a:ext cx="1840326" cy="747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10723" y="3443909"/>
              <a:ext cx="1634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Discriminant Analysis</a:t>
              </a:r>
              <a:endParaRPr lang="zh-CN" altLang="en-US" dirty="0"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82343BF-71BE-D315-31C0-789A3DAA1A57}"/>
              </a:ext>
            </a:extLst>
          </p:cNvPr>
          <p:cNvGrpSpPr/>
          <p:nvPr/>
        </p:nvGrpSpPr>
        <p:grpSpPr>
          <a:xfrm>
            <a:off x="896373" y="4856298"/>
            <a:ext cx="1903216" cy="747423"/>
            <a:chOff x="896373" y="4856298"/>
            <a:chExt cx="1903216" cy="747423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707CB10-03D0-48FE-D266-F5105251B17E}"/>
                </a:ext>
              </a:extLst>
            </p:cNvPr>
            <p:cNvSpPr/>
            <p:nvPr/>
          </p:nvSpPr>
          <p:spPr>
            <a:xfrm>
              <a:off x="910650" y="4856298"/>
              <a:ext cx="1840326" cy="747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96373" y="4902420"/>
              <a:ext cx="1903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User Classification</a:t>
              </a:r>
              <a:endParaRPr lang="zh-CN" altLang="en-US" dirty="0"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sp>
        <p:nvSpPr>
          <p:cNvPr id="3" name="副标题 2">
            <a:extLst>
              <a:ext uri="{FF2B5EF4-FFF2-40B4-BE49-F238E27FC236}">
                <a16:creationId xmlns:a16="http://schemas.microsoft.com/office/drawing/2014/main" id="{2BBAEE2F-1F3F-BA24-8CF4-FCC1E1C0AE15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8727147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Discriminant Analysis (Accuracy Validation)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DD9B927-E5C9-3E39-1DA2-10EA766E6706}"/>
              </a:ext>
            </a:extLst>
          </p:cNvPr>
          <p:cNvGrpSpPr/>
          <p:nvPr/>
        </p:nvGrpSpPr>
        <p:grpSpPr>
          <a:xfrm>
            <a:off x="2849078" y="1959084"/>
            <a:ext cx="753530" cy="164465"/>
            <a:chOff x="10142478" y="498329"/>
            <a:chExt cx="753530" cy="164465"/>
          </a:xfrm>
          <a:solidFill>
            <a:schemeClr val="accent4"/>
          </a:solidFill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C81D99E-B001-36CB-EE16-B20CFE081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478" y="580562"/>
              <a:ext cx="699553" cy="0"/>
            </a:xfrm>
            <a:prstGeom prst="line">
              <a:avLst/>
            </a:prstGeom>
            <a:grpFill/>
            <a:ln w="22225">
              <a:solidFill>
                <a:schemeClr val="accent4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F2D3F4E-5879-3433-DB12-7BFA4D46F40F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AE04A8A6-FF8C-D5C4-7907-6071CA2CEBD8}"/>
              </a:ext>
            </a:extLst>
          </p:cNvPr>
          <p:cNvGrpSpPr/>
          <p:nvPr/>
        </p:nvGrpSpPr>
        <p:grpSpPr>
          <a:xfrm>
            <a:off x="10046886" y="3041061"/>
            <a:ext cx="2104388" cy="920765"/>
            <a:chOff x="10046886" y="3041061"/>
            <a:chExt cx="2104388" cy="920765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740AADE-0762-136B-6F8B-513D942533BF}"/>
                </a:ext>
              </a:extLst>
            </p:cNvPr>
            <p:cNvSpPr/>
            <p:nvPr/>
          </p:nvSpPr>
          <p:spPr>
            <a:xfrm>
              <a:off x="10046886" y="3041061"/>
              <a:ext cx="2019355" cy="92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2323749-D63E-56C9-9ED9-4232428529D6}"/>
                </a:ext>
              </a:extLst>
            </p:cNvPr>
            <p:cNvSpPr txBox="1"/>
            <p:nvPr/>
          </p:nvSpPr>
          <p:spPr>
            <a:xfrm>
              <a:off x="10049187" y="3259862"/>
              <a:ext cx="2102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High</a:t>
              </a:r>
              <a:r>
                <a:rPr lang="en-US" altLang="zh-CN" sz="12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prediction accuracy</a:t>
              </a:r>
              <a:endParaRPr lang="zh-CN" altLang="en-US" sz="12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  <a:p>
              <a:r>
                <a:rPr lang="en-US" altLang="zh-CN" sz="120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Strong</a:t>
              </a:r>
              <a:r>
                <a:rPr lang="en-US" altLang="zh-CN" sz="12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model performance</a:t>
              </a:r>
              <a:endParaRPr lang="zh-CN" altLang="en-US" sz="12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3C8F115-FC91-0879-4674-7CDE28BB0B27}"/>
              </a:ext>
            </a:extLst>
          </p:cNvPr>
          <p:cNvGrpSpPr/>
          <p:nvPr/>
        </p:nvGrpSpPr>
        <p:grpSpPr>
          <a:xfrm>
            <a:off x="2847520" y="3770683"/>
            <a:ext cx="753530" cy="164465"/>
            <a:chOff x="10142478" y="498329"/>
            <a:chExt cx="753530" cy="164465"/>
          </a:xfrm>
          <a:solidFill>
            <a:schemeClr val="accent4"/>
          </a:solidFill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6CC3562-BE25-94E7-8C39-F4DF4A6B6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478" y="580562"/>
              <a:ext cx="699553" cy="0"/>
            </a:xfrm>
            <a:prstGeom prst="line">
              <a:avLst/>
            </a:prstGeom>
            <a:grpFill/>
            <a:ln w="22225">
              <a:solidFill>
                <a:schemeClr val="accent6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1C41DF14-4C8E-6EC8-C633-615036747B12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66E1987E-1E05-FB4C-6901-42A331979C85}"/>
              </a:ext>
            </a:extLst>
          </p:cNvPr>
          <p:cNvSpPr txBox="1"/>
          <p:nvPr/>
        </p:nvSpPr>
        <p:spPr>
          <a:xfrm>
            <a:off x="3833599" y="1487684"/>
            <a:ext cx="2769688" cy="550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Environmental Concern</a:t>
            </a:r>
            <a:endParaRPr lang="zh-CN" altLang="en-US" b="1" dirty="0">
              <a:solidFill>
                <a:schemeClr val="accent2">
                  <a:lumMod val="60000"/>
                  <a:lumOff val="4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73302DC-172C-6D5D-56F7-1B081E310B7D}"/>
              </a:ext>
            </a:extLst>
          </p:cNvPr>
          <p:cNvSpPr txBox="1"/>
          <p:nvPr/>
        </p:nvSpPr>
        <p:spPr>
          <a:xfrm>
            <a:off x="4853400" y="1804833"/>
            <a:ext cx="3698651" cy="550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Environmental Responsibility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4609C1E-C183-61E7-DBB2-C240706A133A}"/>
              </a:ext>
            </a:extLst>
          </p:cNvPr>
          <p:cNvSpPr txBox="1"/>
          <p:nvPr/>
        </p:nvSpPr>
        <p:spPr>
          <a:xfrm>
            <a:off x="5964972" y="1214735"/>
            <a:ext cx="147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b="1" dirty="0">
                <a:solidFill>
                  <a:srgbClr val="FFCC66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Income</a:t>
            </a:r>
            <a:endParaRPr lang="zh-SG" altLang="en-US" b="1" dirty="0">
              <a:solidFill>
                <a:srgbClr val="FFCC66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C6A8200-D232-524F-A410-242F8FC0193E}"/>
              </a:ext>
            </a:extLst>
          </p:cNvPr>
          <p:cNvSpPr txBox="1"/>
          <p:nvPr/>
        </p:nvSpPr>
        <p:spPr>
          <a:xfrm>
            <a:off x="8687316" y="1121136"/>
            <a:ext cx="147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9900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Education</a:t>
            </a:r>
            <a:endParaRPr lang="zh-SG" altLang="en-US" b="1" dirty="0">
              <a:solidFill>
                <a:srgbClr val="FF9900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4B8F2C2-93E6-A0CA-7D9E-5E77B73E88F6}"/>
              </a:ext>
            </a:extLst>
          </p:cNvPr>
          <p:cNvSpPr txBox="1"/>
          <p:nvPr/>
        </p:nvSpPr>
        <p:spPr>
          <a:xfrm>
            <a:off x="8297417" y="1538492"/>
            <a:ext cx="147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Age</a:t>
            </a:r>
            <a:endParaRPr lang="zh-SG" altLang="en-US" b="1" dirty="0">
              <a:solidFill>
                <a:schemeClr val="accent6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6A0BF46-1AE6-6675-5971-771C044D127A}"/>
              </a:ext>
            </a:extLst>
          </p:cNvPr>
          <p:cNvSpPr txBox="1"/>
          <p:nvPr/>
        </p:nvSpPr>
        <p:spPr>
          <a:xfrm>
            <a:off x="4054683" y="1178507"/>
            <a:ext cx="147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Gender</a:t>
            </a:r>
            <a:endParaRPr lang="zh-SG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40F24EA-E2D0-06AC-CCA0-84E2757B7F21}"/>
              </a:ext>
            </a:extLst>
          </p:cNvPr>
          <p:cNvSpPr txBox="1"/>
          <p:nvPr/>
        </p:nvSpPr>
        <p:spPr>
          <a:xfrm>
            <a:off x="7224622" y="1378519"/>
            <a:ext cx="1475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CIties</a:t>
            </a:r>
            <a:endParaRPr lang="zh-SG" alt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7CFEE2B-0300-D65C-F588-1088CAA33A4F}"/>
              </a:ext>
            </a:extLst>
          </p:cNvPr>
          <p:cNvSpPr txBox="1"/>
          <p:nvPr/>
        </p:nvSpPr>
        <p:spPr>
          <a:xfrm>
            <a:off x="8988849" y="1751649"/>
            <a:ext cx="271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2D050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Environmental Attribute</a:t>
            </a:r>
            <a:endParaRPr lang="zh-SG" altLang="en-US" b="1" dirty="0">
              <a:solidFill>
                <a:srgbClr val="92D050"/>
              </a:solidFill>
            </a:endParaRPr>
          </a:p>
        </p:txBody>
      </p:sp>
      <p:sp>
        <p:nvSpPr>
          <p:cNvPr id="79" name="箭头: 下 78">
            <a:extLst>
              <a:ext uri="{FF2B5EF4-FFF2-40B4-BE49-F238E27FC236}">
                <a16:creationId xmlns:a16="http://schemas.microsoft.com/office/drawing/2014/main" id="{C2271FF0-8F5F-163D-EF3F-DA855DB77155}"/>
              </a:ext>
            </a:extLst>
          </p:cNvPr>
          <p:cNvSpPr/>
          <p:nvPr/>
        </p:nvSpPr>
        <p:spPr>
          <a:xfrm>
            <a:off x="1628743" y="2675647"/>
            <a:ext cx="375145" cy="446063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81" name="箭头: 下 80">
            <a:extLst>
              <a:ext uri="{FF2B5EF4-FFF2-40B4-BE49-F238E27FC236}">
                <a16:creationId xmlns:a16="http://schemas.microsoft.com/office/drawing/2014/main" id="{6B7DC584-0309-54C2-C2C9-399D113258C5}"/>
              </a:ext>
            </a:extLst>
          </p:cNvPr>
          <p:cNvSpPr/>
          <p:nvPr/>
        </p:nvSpPr>
        <p:spPr>
          <a:xfrm>
            <a:off x="1623765" y="4321284"/>
            <a:ext cx="375145" cy="44606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B8FF532-2B55-55F8-A7B0-85F009A6AAFE}"/>
              </a:ext>
            </a:extLst>
          </p:cNvPr>
          <p:cNvGrpSpPr/>
          <p:nvPr/>
        </p:nvGrpSpPr>
        <p:grpSpPr>
          <a:xfrm rot="10800000">
            <a:off x="1811337" y="5833824"/>
            <a:ext cx="1789713" cy="528367"/>
            <a:chOff x="3933508" y="1762442"/>
            <a:chExt cx="1789713" cy="528367"/>
          </a:xfrm>
          <a:solidFill>
            <a:srgbClr val="0D761F"/>
          </a:solidFill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33368B9-0765-E8AA-04D3-46E313C22C70}"/>
                </a:ext>
              </a:extLst>
            </p:cNvPr>
            <p:cNvGrpSpPr/>
            <p:nvPr/>
          </p:nvGrpSpPr>
          <p:grpSpPr>
            <a:xfrm>
              <a:off x="3998912" y="1844675"/>
              <a:ext cx="1724309" cy="446134"/>
              <a:chOff x="150812" y="1844675"/>
              <a:chExt cx="1724309" cy="446134"/>
            </a:xfrm>
            <a:grpFill/>
          </p:grpSpPr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06431461-A792-DA53-4976-4BF4BE2158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875120" y="1844675"/>
                <a:ext cx="0" cy="446134"/>
              </a:xfrm>
              <a:prstGeom prst="line">
                <a:avLst/>
              </a:prstGeom>
              <a:grpFill/>
              <a:ln w="22225">
                <a:solidFill>
                  <a:srgbClr val="0D761F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D98F1FE-F39C-C153-F2C3-9A0B3BEB9C4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50812" y="1844675"/>
                <a:ext cx="1724309" cy="0"/>
              </a:xfrm>
              <a:prstGeom prst="line">
                <a:avLst/>
              </a:prstGeom>
              <a:grpFill/>
              <a:ln w="22225">
                <a:solidFill>
                  <a:srgbClr val="0D761F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B550343D-83F2-B392-E587-534B35CC6D1F}"/>
                </a:ext>
              </a:extLst>
            </p:cNvPr>
            <p:cNvSpPr/>
            <p:nvPr/>
          </p:nvSpPr>
          <p:spPr>
            <a:xfrm>
              <a:off x="3933508" y="1762442"/>
              <a:ext cx="164465" cy="164465"/>
            </a:xfrm>
            <a:prstGeom prst="ellipse">
              <a:avLst/>
            </a:prstGeom>
            <a:grpFill/>
            <a:ln>
              <a:solidFill>
                <a:srgbClr val="77B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pic>
        <p:nvPicPr>
          <p:cNvPr id="90" name="图片 89">
            <a:extLst>
              <a:ext uri="{FF2B5EF4-FFF2-40B4-BE49-F238E27FC236}">
                <a16:creationId xmlns:a16="http://schemas.microsoft.com/office/drawing/2014/main" id="{C555F97C-CB5A-5C66-42D9-ECE5FF839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052" y="5758497"/>
            <a:ext cx="1123950" cy="112395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018C4F34-51F0-25FD-B783-EA3246A2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597" y="5734050"/>
            <a:ext cx="1123950" cy="112395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57798842-677A-A276-D40C-CE11BF60A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487" y="5787647"/>
            <a:ext cx="1075607" cy="1075607"/>
          </a:xfrm>
          <a:prstGeom prst="rect">
            <a:avLst/>
          </a:prstGeom>
        </p:spPr>
      </p:pic>
      <p:sp>
        <p:nvSpPr>
          <p:cNvPr id="93" name="箭头: 下 92">
            <a:extLst>
              <a:ext uri="{FF2B5EF4-FFF2-40B4-BE49-F238E27FC236}">
                <a16:creationId xmlns:a16="http://schemas.microsoft.com/office/drawing/2014/main" id="{17CE1C48-F7D0-DCB1-178F-14C2C207253B}"/>
              </a:ext>
            </a:extLst>
          </p:cNvPr>
          <p:cNvSpPr/>
          <p:nvPr/>
        </p:nvSpPr>
        <p:spPr>
          <a:xfrm rot="16200000">
            <a:off x="9856195" y="6144421"/>
            <a:ext cx="375145" cy="446063"/>
          </a:xfrm>
          <a:prstGeom prst="downArrow">
            <a:avLst/>
          </a:prstGeom>
          <a:solidFill>
            <a:srgbClr val="0D7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D447EEF-C649-312F-4B65-FCF27F124DF1}"/>
              </a:ext>
            </a:extLst>
          </p:cNvPr>
          <p:cNvGrpSpPr/>
          <p:nvPr/>
        </p:nvGrpSpPr>
        <p:grpSpPr>
          <a:xfrm>
            <a:off x="10555507" y="6018839"/>
            <a:ext cx="1278600" cy="603259"/>
            <a:chOff x="10124365" y="2946525"/>
            <a:chExt cx="1888723" cy="92076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445FC7BA-6A03-3C61-73FE-63A857164974}"/>
                </a:ext>
              </a:extLst>
            </p:cNvPr>
            <p:cNvSpPr/>
            <p:nvPr/>
          </p:nvSpPr>
          <p:spPr>
            <a:xfrm>
              <a:off x="10124365" y="2946525"/>
              <a:ext cx="1840326" cy="92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B87BC047-1850-77E8-3ECB-82C81526C0DF}"/>
                </a:ext>
              </a:extLst>
            </p:cNvPr>
            <p:cNvSpPr txBox="1"/>
            <p:nvPr/>
          </p:nvSpPr>
          <p:spPr>
            <a:xfrm>
              <a:off x="10124365" y="3036578"/>
              <a:ext cx="1888723" cy="70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D761F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Differentiated Marketing</a:t>
              </a:r>
              <a:endParaRPr lang="zh-CN" altLang="en-US" sz="12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CC511AE-B909-D502-5919-572F392C9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50" y="2521091"/>
            <a:ext cx="6128663" cy="31959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accent4">
                <a:alpha val="11000"/>
              </a:schemeClr>
            </a:outerShdw>
          </a:effectLst>
        </p:spPr>
      </p:pic>
      <p:sp>
        <p:nvSpPr>
          <p:cNvPr id="4" name="文本框 74">
            <a:extLst>
              <a:ext uri="{FF2B5EF4-FFF2-40B4-BE49-F238E27FC236}">
                <a16:creationId xmlns:a16="http://schemas.microsoft.com/office/drawing/2014/main" id="{2B6E9355-3BCC-FE0E-2FD1-DB6E2102047E}"/>
              </a:ext>
            </a:extLst>
          </p:cNvPr>
          <p:cNvSpPr txBox="1"/>
          <p:nvPr/>
        </p:nvSpPr>
        <p:spPr>
          <a:xfrm>
            <a:off x="5335722" y="3204196"/>
            <a:ext cx="113930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SG" sz="1400" b="1" dirty="0">
                <a:solidFill>
                  <a:srgbClr val="FC9E04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Basic</a:t>
            </a:r>
            <a:endParaRPr lang="zh-SG" altLang="en-US" sz="1600" b="1" dirty="0">
              <a:solidFill>
                <a:srgbClr val="FC9E04"/>
              </a:solidFill>
            </a:endParaRPr>
          </a:p>
        </p:txBody>
      </p:sp>
      <p:sp>
        <p:nvSpPr>
          <p:cNvPr id="6" name="文本框 74">
            <a:extLst>
              <a:ext uri="{FF2B5EF4-FFF2-40B4-BE49-F238E27FC236}">
                <a16:creationId xmlns:a16="http://schemas.microsoft.com/office/drawing/2014/main" id="{03B451F1-CE6D-27B3-4CDB-D565EB261468}"/>
              </a:ext>
            </a:extLst>
          </p:cNvPr>
          <p:cNvSpPr txBox="1"/>
          <p:nvPr/>
        </p:nvSpPr>
        <p:spPr>
          <a:xfrm>
            <a:off x="4148834" y="3772799"/>
            <a:ext cx="113930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zh-SG" b="1" dirty="0">
                <a:solidFill>
                  <a:srgbClr val="FC9E04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Basic</a:t>
            </a:r>
            <a:endParaRPr lang="zh-SG" altLang="en-US" b="1" dirty="0">
              <a:solidFill>
                <a:srgbClr val="FC9E04"/>
              </a:solidFill>
            </a:endParaRPr>
          </a:p>
        </p:txBody>
      </p:sp>
      <p:sp>
        <p:nvSpPr>
          <p:cNvPr id="8" name="文本框 74">
            <a:extLst>
              <a:ext uri="{FF2B5EF4-FFF2-40B4-BE49-F238E27FC236}">
                <a16:creationId xmlns:a16="http://schemas.microsoft.com/office/drawing/2014/main" id="{384337EC-FF66-DBFD-8C27-4418C1ACAD3E}"/>
              </a:ext>
            </a:extLst>
          </p:cNvPr>
          <p:cNvSpPr txBox="1"/>
          <p:nvPr/>
        </p:nvSpPr>
        <p:spPr>
          <a:xfrm>
            <a:off x="6423778" y="3212982"/>
            <a:ext cx="12192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SG" sz="1400" b="1" dirty="0">
                <a:solidFill>
                  <a:schemeClr val="accent6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Pragmatic</a:t>
            </a:r>
            <a:endParaRPr lang="zh-SG" altLang="en-US" sz="1400" b="1" dirty="0">
              <a:solidFill>
                <a:schemeClr val="accent6"/>
              </a:solidFill>
            </a:endParaRPr>
          </a:p>
        </p:txBody>
      </p:sp>
      <p:sp>
        <p:nvSpPr>
          <p:cNvPr id="9" name="文本框 74">
            <a:extLst>
              <a:ext uri="{FF2B5EF4-FFF2-40B4-BE49-F238E27FC236}">
                <a16:creationId xmlns:a16="http://schemas.microsoft.com/office/drawing/2014/main" id="{2ED1674C-B54E-524F-2CD9-4FA462CB7DE8}"/>
              </a:ext>
            </a:extLst>
          </p:cNvPr>
          <p:cNvSpPr txBox="1"/>
          <p:nvPr/>
        </p:nvSpPr>
        <p:spPr>
          <a:xfrm>
            <a:off x="3867095" y="4401618"/>
            <a:ext cx="14367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zh-SG" b="1" dirty="0">
                <a:solidFill>
                  <a:schemeClr val="accent6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Pragmatic</a:t>
            </a:r>
            <a:endParaRPr lang="zh-SG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文本框 74">
            <a:extLst>
              <a:ext uri="{FF2B5EF4-FFF2-40B4-BE49-F238E27FC236}">
                <a16:creationId xmlns:a16="http://schemas.microsoft.com/office/drawing/2014/main" id="{1434C97B-1520-D01F-C3DF-ECF932D28154}"/>
              </a:ext>
            </a:extLst>
          </p:cNvPr>
          <p:cNvSpPr txBox="1"/>
          <p:nvPr/>
        </p:nvSpPr>
        <p:spPr>
          <a:xfrm>
            <a:off x="3851396" y="5063054"/>
            <a:ext cx="143674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zh-SG"/>
            </a:defPPr>
            <a:lvl1pPr algn="ctr">
              <a:defRPr sz="1400" b="1">
                <a:solidFill>
                  <a:srgbClr val="0D761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pPr algn="r"/>
            <a:r>
              <a:rPr lang="en-US" altLang="zh-SG" sz="1600"/>
              <a:t>Eco-Friendly</a:t>
            </a:r>
            <a:endParaRPr lang="zh-SG" altLang="en-US" sz="1600" dirty="0"/>
          </a:p>
        </p:txBody>
      </p:sp>
      <p:sp>
        <p:nvSpPr>
          <p:cNvPr id="12" name="文本框 74">
            <a:extLst>
              <a:ext uri="{FF2B5EF4-FFF2-40B4-BE49-F238E27FC236}">
                <a16:creationId xmlns:a16="http://schemas.microsoft.com/office/drawing/2014/main" id="{EEF7B62A-6CBB-25C2-B405-128016B41C0E}"/>
              </a:ext>
            </a:extLst>
          </p:cNvPr>
          <p:cNvSpPr txBox="1"/>
          <p:nvPr/>
        </p:nvSpPr>
        <p:spPr>
          <a:xfrm>
            <a:off x="7525936" y="3219021"/>
            <a:ext cx="12363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SG" sz="1400" b="1" dirty="0">
                <a:solidFill>
                  <a:srgbClr val="0D761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Eco-Friendly</a:t>
            </a:r>
            <a:endParaRPr lang="zh-SG" altLang="en-US" sz="1400" b="1" dirty="0">
              <a:solidFill>
                <a:srgbClr val="0D761F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15" name="文本框 74">
            <a:extLst>
              <a:ext uri="{FF2B5EF4-FFF2-40B4-BE49-F238E27FC236}">
                <a16:creationId xmlns:a16="http://schemas.microsoft.com/office/drawing/2014/main" id="{694A1789-4401-8BDE-9BEA-7FB8557E5D34}"/>
              </a:ext>
            </a:extLst>
          </p:cNvPr>
          <p:cNvSpPr txBox="1"/>
          <p:nvPr/>
        </p:nvSpPr>
        <p:spPr>
          <a:xfrm>
            <a:off x="6244088" y="2720943"/>
            <a:ext cx="173296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SG" sz="1400" b="1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Prediction Result</a:t>
            </a:r>
            <a:endParaRPr lang="zh-SG" altLang="en-US" sz="1400" b="1" dirty="0"/>
          </a:p>
        </p:txBody>
      </p:sp>
    </p:spTree>
    <p:custDataLst>
      <p:tags r:id="rId1"/>
    </p:custData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5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9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4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8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1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4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7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85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1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3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 animBg="1"/>
      <p:bldP spid="93" grpId="0" animBg="1"/>
      <p:bldP spid="4" grpId="0" animBg="1"/>
      <p:bldP spid="6" grpId="0" animBg="1"/>
      <p:bldP spid="8" grpId="0" animBg="1"/>
      <p:bldP spid="9" grpId="0" animBg="1"/>
      <p:bldP spid="11" grpId="0" animBg="1"/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E3F3F50-344D-495F-1880-1ABA14F38F05}"/>
              </a:ext>
            </a:extLst>
          </p:cNvPr>
          <p:cNvGrpSpPr/>
          <p:nvPr/>
        </p:nvGrpSpPr>
        <p:grpSpPr>
          <a:xfrm>
            <a:off x="1349370" y="1740665"/>
            <a:ext cx="2686884" cy="4568060"/>
            <a:chOff x="1878261" y="1740665"/>
            <a:chExt cx="2686884" cy="425502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6D45E8E-6EC3-23BA-289B-06AA7E170A60}"/>
                </a:ext>
              </a:extLst>
            </p:cNvPr>
            <p:cNvGrpSpPr/>
            <p:nvPr/>
          </p:nvGrpSpPr>
          <p:grpSpPr>
            <a:xfrm>
              <a:off x="1894902" y="1740665"/>
              <a:ext cx="2666082" cy="4255020"/>
              <a:chOff x="1894902" y="1280465"/>
              <a:chExt cx="2666082" cy="4715220"/>
            </a:xfrm>
          </p:grpSpPr>
          <p:sp>
            <p:nvSpPr>
              <p:cNvPr id="13" name="矩形: 剪去单角 12">
                <a:extLst>
                  <a:ext uri="{FF2B5EF4-FFF2-40B4-BE49-F238E27FC236}">
                    <a16:creationId xmlns:a16="http://schemas.microsoft.com/office/drawing/2014/main" id="{F959E210-4E7C-EE20-2FD5-F222E7200874}"/>
                  </a:ext>
                </a:extLst>
              </p:cNvPr>
              <p:cNvSpPr/>
              <p:nvPr/>
            </p:nvSpPr>
            <p:spPr>
              <a:xfrm>
                <a:off x="1894902" y="1280466"/>
                <a:ext cx="2666082" cy="4715219"/>
              </a:xfrm>
              <a:prstGeom prst="snip1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algn="l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5" name="副标题 2">
                <a:extLst>
                  <a:ext uri="{FF2B5EF4-FFF2-40B4-BE49-F238E27FC236}">
                    <a16:creationId xmlns:a16="http://schemas.microsoft.com/office/drawing/2014/main" id="{68202965-8ABF-C6E0-B552-81644B9DE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4584" y="1433084"/>
                <a:ext cx="1316400" cy="875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CN" sz="6600" dirty="0">
                    <a:solidFill>
                      <a:schemeClr val="accent4">
                        <a:alpha val="55000"/>
                      </a:schemeClr>
                    </a:solidFill>
                    <a:latin typeface="HarmonyOS Sans SC Bold" panose="00000800000000000000" pitchFamily="2" charset="-122"/>
                    <a:ea typeface="HarmonyOS Sans SC Bold" panose="00000800000000000000" pitchFamily="2" charset="-122"/>
                  </a:rPr>
                  <a:t>01</a:t>
                </a:r>
                <a:endParaRPr lang="zh-CN" altLang="en-US" sz="6600" dirty="0">
                  <a:solidFill>
                    <a:schemeClr val="accent4">
                      <a:alpha val="55000"/>
                    </a:schemeClr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endParaRPr>
              </a:p>
            </p:txBody>
          </p:sp>
          <p:sp>
            <p:nvSpPr>
              <p:cNvPr id="14" name="矩形: 剪去单角 13">
                <a:extLst>
                  <a:ext uri="{FF2B5EF4-FFF2-40B4-BE49-F238E27FC236}">
                    <a16:creationId xmlns:a16="http://schemas.microsoft.com/office/drawing/2014/main" id="{D852AFB5-0FDD-8E4E-E1A1-0CCA4D6951BC}"/>
                  </a:ext>
                </a:extLst>
              </p:cNvPr>
              <p:cNvSpPr/>
              <p:nvPr/>
            </p:nvSpPr>
            <p:spPr>
              <a:xfrm>
                <a:off x="1894902" y="1280465"/>
                <a:ext cx="2666082" cy="4715219"/>
              </a:xfrm>
              <a:prstGeom prst="snip1Rect">
                <a:avLst>
                  <a:gd name="adj" fmla="val 471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algn="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0C4477A-74CE-7532-6629-08F97F446542}"/>
                </a:ext>
              </a:extLst>
            </p:cNvPr>
            <p:cNvSpPr txBox="1"/>
            <p:nvPr/>
          </p:nvSpPr>
          <p:spPr>
            <a:xfrm>
              <a:off x="1878261" y="3059614"/>
              <a:ext cx="2657762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4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2021-2022</a:t>
              </a:r>
              <a:endParaRPr lang="en-US" altLang="zh-CN" dirty="0">
                <a:solidFill>
                  <a:schemeClr val="accent4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28" name="副标题 2">
              <a:extLst>
                <a:ext uri="{FF2B5EF4-FFF2-40B4-BE49-F238E27FC236}">
                  <a16:creationId xmlns:a16="http://schemas.microsoft.com/office/drawing/2014/main" id="{6AF20FDA-537D-62E0-6726-6B2C44CA1FEE}"/>
                </a:ext>
              </a:extLst>
            </p:cNvPr>
            <p:cNvSpPr txBox="1">
              <a:spLocks/>
            </p:cNvSpPr>
            <p:nvPr/>
          </p:nvSpPr>
          <p:spPr>
            <a:xfrm>
              <a:off x="1894901" y="2733732"/>
              <a:ext cx="2666083" cy="27540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Key National Policies</a:t>
              </a:r>
              <a:endParaRPr lang="zh-CN" altLang="en-US" sz="2000" dirty="0">
                <a:solidFill>
                  <a:schemeClr val="accent6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47601F4-9E38-4C53-588B-97F7B4BBDB9B}"/>
                </a:ext>
              </a:extLst>
            </p:cNvPr>
            <p:cNvSpPr txBox="1"/>
            <p:nvPr/>
          </p:nvSpPr>
          <p:spPr>
            <a:xfrm>
              <a:off x="1878261" y="3464018"/>
              <a:ext cx="2682723" cy="654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14th Five-Year Plan for Circular Economy Development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A854894-FF4D-5341-3AA0-DBFCAA7FD522}"/>
                </a:ext>
              </a:extLst>
            </p:cNvPr>
            <p:cNvSpPr txBox="1"/>
            <p:nvPr/>
          </p:nvSpPr>
          <p:spPr>
            <a:xfrm>
              <a:off x="1907383" y="4154061"/>
              <a:ext cx="2657762" cy="602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The 20th CPC National Congress</a:t>
              </a:r>
              <a:endParaRPr lang="en-US" altLang="zh-CN" dirty="0">
                <a:solidFill>
                  <a:srgbClr val="C00000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7D47774-FF41-6236-2D9B-B3FE71F4D330}"/>
                </a:ext>
              </a:extLst>
            </p:cNvPr>
            <p:cNvSpPr txBox="1"/>
            <p:nvPr/>
          </p:nvSpPr>
          <p:spPr>
            <a:xfrm>
              <a:off x="1957656" y="4690684"/>
              <a:ext cx="2588828" cy="125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Building a </a:t>
              </a:r>
              <a:r>
                <a:rPr lang="en-US" altLang="zh-CN" sz="1400" b="1" dirty="0">
                  <a:solidFill>
                    <a:schemeClr val="accent4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recycling system for waste 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and used materials as a key task in promoting green transformation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13498E3-A412-A7B0-6CB9-7AF28A0EF4F6}"/>
              </a:ext>
            </a:extLst>
          </p:cNvPr>
          <p:cNvGrpSpPr/>
          <p:nvPr/>
        </p:nvGrpSpPr>
        <p:grpSpPr>
          <a:xfrm>
            <a:off x="4754638" y="1740665"/>
            <a:ext cx="2750216" cy="4569071"/>
            <a:chOff x="8511484" y="1736726"/>
            <a:chExt cx="2750216" cy="456907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0EE7DE2-7E93-BCE4-C2E6-59D4D097C480}"/>
                </a:ext>
              </a:extLst>
            </p:cNvPr>
            <p:cNvGrpSpPr/>
            <p:nvPr/>
          </p:nvGrpSpPr>
          <p:grpSpPr>
            <a:xfrm>
              <a:off x="8511484" y="1736726"/>
              <a:ext cx="2666082" cy="4569071"/>
              <a:chOff x="1894902" y="1280465"/>
              <a:chExt cx="2666082" cy="4715220"/>
            </a:xfrm>
          </p:grpSpPr>
          <p:sp>
            <p:nvSpPr>
              <p:cNvPr id="22" name="矩形: 剪去单角 21">
                <a:extLst>
                  <a:ext uri="{FF2B5EF4-FFF2-40B4-BE49-F238E27FC236}">
                    <a16:creationId xmlns:a16="http://schemas.microsoft.com/office/drawing/2014/main" id="{9187E6A5-CEFB-48DA-0A35-DEA40125F8E5}"/>
                  </a:ext>
                </a:extLst>
              </p:cNvPr>
              <p:cNvSpPr/>
              <p:nvPr/>
            </p:nvSpPr>
            <p:spPr>
              <a:xfrm>
                <a:off x="1894902" y="1280466"/>
                <a:ext cx="2666082" cy="4715219"/>
              </a:xfrm>
              <a:prstGeom prst="snip1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algn="l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23" name="副标题 2">
                <a:extLst>
                  <a:ext uri="{FF2B5EF4-FFF2-40B4-BE49-F238E27FC236}">
                    <a16:creationId xmlns:a16="http://schemas.microsoft.com/office/drawing/2014/main" id="{EFBEBE71-1908-925F-7F51-89EC25BA4E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4584" y="1433084"/>
                <a:ext cx="1316400" cy="875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CN" sz="6600" dirty="0">
                    <a:solidFill>
                      <a:srgbClr val="B0D29A"/>
                    </a:solidFill>
                    <a:latin typeface="HarmonyOS Sans SC Bold" panose="00000800000000000000" pitchFamily="2" charset="-122"/>
                    <a:ea typeface="HarmonyOS Sans SC Bold" panose="00000800000000000000" pitchFamily="2" charset="-122"/>
                  </a:rPr>
                  <a:t>02</a:t>
                </a:r>
                <a:endParaRPr lang="zh-CN" altLang="en-US" sz="6600" dirty="0">
                  <a:solidFill>
                    <a:srgbClr val="B0D29A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endParaRPr>
              </a:p>
            </p:txBody>
          </p:sp>
          <p:sp>
            <p:nvSpPr>
              <p:cNvPr id="24" name="矩形: 剪去单角 23">
                <a:extLst>
                  <a:ext uri="{FF2B5EF4-FFF2-40B4-BE49-F238E27FC236}">
                    <a16:creationId xmlns:a16="http://schemas.microsoft.com/office/drawing/2014/main" id="{7422C181-5397-D0DE-8027-3E75BE59E0F9}"/>
                  </a:ext>
                </a:extLst>
              </p:cNvPr>
              <p:cNvSpPr/>
              <p:nvPr/>
            </p:nvSpPr>
            <p:spPr>
              <a:xfrm>
                <a:off x="1894902" y="1280465"/>
                <a:ext cx="2666082" cy="4715219"/>
              </a:xfrm>
              <a:prstGeom prst="snip1Rect">
                <a:avLst>
                  <a:gd name="adj" fmla="val 471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algn="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EACDAA0-9AFE-800A-5D5A-8A0A0B1C171C}"/>
                </a:ext>
              </a:extLst>
            </p:cNvPr>
            <p:cNvSpPr txBox="1"/>
            <p:nvPr/>
          </p:nvSpPr>
          <p:spPr>
            <a:xfrm>
              <a:off x="8602806" y="3387482"/>
              <a:ext cx="2549299" cy="2873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3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It broke the stereotype of IdleFish as a “</a:t>
              </a:r>
              <a:r>
                <a:rPr lang="en-US" altLang="zh-CN" sz="135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consumption downgrade</a:t>
              </a:r>
              <a:r>
                <a:rPr lang="en-US" altLang="zh-CN" sz="13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” platform, enhanced </a:t>
              </a:r>
              <a:r>
                <a:rPr lang="en-US" altLang="zh-CN" sz="135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brand awareness </a:t>
              </a:r>
              <a:r>
                <a:rPr lang="en-US" altLang="zh-CN" sz="13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and </a:t>
              </a:r>
              <a:r>
                <a:rPr lang="en-US" altLang="zh-CN" sz="135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reputation,</a:t>
              </a:r>
              <a:r>
                <a:rPr lang="en-US" altLang="zh-CN" sz="13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enriched its social value, and promoted </a:t>
              </a:r>
              <a:r>
                <a:rPr lang="en-US" altLang="zh-CN" sz="135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market standardization </a:t>
              </a:r>
              <a:r>
                <a:rPr lang="en-US" altLang="zh-CN" sz="13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and </a:t>
              </a:r>
              <a:r>
                <a:rPr lang="en-US" altLang="zh-CN" sz="135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regulation</a:t>
              </a:r>
              <a:r>
                <a:rPr lang="en-US" altLang="zh-CN" sz="135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.</a:t>
              </a:r>
              <a:endParaRPr lang="zh-CN" altLang="en-US" sz="1350" dirty="0">
                <a:solidFill>
                  <a:srgbClr val="3B6C0B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  <p:sp>
          <p:nvSpPr>
            <p:cNvPr id="32" name="副标题 2">
              <a:extLst>
                <a:ext uri="{FF2B5EF4-FFF2-40B4-BE49-F238E27FC236}">
                  <a16:creationId xmlns:a16="http://schemas.microsoft.com/office/drawing/2014/main" id="{6BB6DD24-704C-BF10-4A73-5850548F0D4E}"/>
                </a:ext>
              </a:extLst>
            </p:cNvPr>
            <p:cNvSpPr txBox="1">
              <a:spLocks/>
            </p:cNvSpPr>
            <p:nvPr/>
          </p:nvSpPr>
          <p:spPr>
            <a:xfrm>
              <a:off x="8630772" y="2799560"/>
              <a:ext cx="2630928" cy="3615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20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IdleFish</a:t>
              </a:r>
              <a:r>
                <a:rPr lang="zh-CN" altLang="en-US" sz="20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‘</a:t>
              </a:r>
              <a:r>
                <a:rPr lang="en-US" altLang="zh-CN" sz="20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’’s First </a:t>
              </a:r>
              <a:r>
                <a: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Low-Carbon Double 11 Campaign</a:t>
              </a:r>
              <a:endParaRPr lang="zh-CN" altLang="en-US" sz="2000" b="1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3" name="副标题 2">
            <a:extLst>
              <a:ext uri="{FF2B5EF4-FFF2-40B4-BE49-F238E27FC236}">
                <a16:creationId xmlns:a16="http://schemas.microsoft.com/office/drawing/2014/main" id="{CEBE8C40-253A-1A77-33C1-B647CFE93A85}"/>
              </a:ext>
            </a:extLst>
          </p:cNvPr>
          <p:cNvSpPr txBox="1">
            <a:spLocks/>
          </p:cNvSpPr>
          <p:nvPr/>
        </p:nvSpPr>
        <p:spPr>
          <a:xfrm>
            <a:off x="611926" y="580562"/>
            <a:ext cx="2976766" cy="532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Background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913FB4-95FF-70CB-744E-E4B01007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8" y="3658325"/>
            <a:ext cx="3727642" cy="3029106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57FFA7C7-7FE8-C0A7-CC2A-18572581F61B}"/>
              </a:ext>
            </a:extLst>
          </p:cNvPr>
          <p:cNvSpPr txBox="1">
            <a:spLocks/>
          </p:cNvSpPr>
          <p:nvPr/>
        </p:nvSpPr>
        <p:spPr>
          <a:xfrm>
            <a:off x="7164704" y="512930"/>
            <a:ext cx="5363023" cy="273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Pre-Event Sentiment and Text Mining</a:t>
            </a:r>
            <a:endParaRPr lang="zh-CN" altLang="en-US" sz="18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5559B8-DC3E-17BF-2B64-2F0E0968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40" y="819682"/>
            <a:ext cx="4138158" cy="2609318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F82C6559-312C-B15E-3F35-259F1EF0D3BC}"/>
              </a:ext>
            </a:extLst>
          </p:cNvPr>
          <p:cNvGrpSpPr/>
          <p:nvPr/>
        </p:nvGrpSpPr>
        <p:grpSpPr>
          <a:xfrm>
            <a:off x="9087217" y="3745632"/>
            <a:ext cx="1600945" cy="2508760"/>
            <a:chOff x="9087217" y="3745632"/>
            <a:chExt cx="1600945" cy="250876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5A3997B-1CD0-F637-C160-639BA6B51D8D}"/>
                </a:ext>
              </a:extLst>
            </p:cNvPr>
            <p:cNvSpPr/>
            <p:nvPr/>
          </p:nvSpPr>
          <p:spPr>
            <a:xfrm>
              <a:off x="9499579" y="3745632"/>
              <a:ext cx="747988" cy="443389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F9ADB74-0B1C-3A47-360A-73B596C4B165}"/>
                </a:ext>
              </a:extLst>
            </p:cNvPr>
            <p:cNvSpPr/>
            <p:nvPr/>
          </p:nvSpPr>
          <p:spPr>
            <a:xfrm>
              <a:off x="9541565" y="4684676"/>
              <a:ext cx="609302" cy="383806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98F5928-F6E5-5315-AD6B-123A154F9F5B}"/>
                </a:ext>
              </a:extLst>
            </p:cNvPr>
            <p:cNvSpPr/>
            <p:nvPr/>
          </p:nvSpPr>
          <p:spPr>
            <a:xfrm>
              <a:off x="10150867" y="4748064"/>
              <a:ext cx="537295" cy="319303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82667D4-F7AE-E0A3-1B1C-EC99D259A0B4}"/>
                </a:ext>
              </a:extLst>
            </p:cNvPr>
            <p:cNvSpPr/>
            <p:nvPr/>
          </p:nvSpPr>
          <p:spPr>
            <a:xfrm>
              <a:off x="9489089" y="5957766"/>
              <a:ext cx="758478" cy="296626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BF3B4A05-34C8-8D20-97D6-63E9D323DD90}"/>
                </a:ext>
              </a:extLst>
            </p:cNvPr>
            <p:cNvSpPr/>
            <p:nvPr/>
          </p:nvSpPr>
          <p:spPr>
            <a:xfrm>
              <a:off x="9087217" y="5565166"/>
              <a:ext cx="496944" cy="268908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3A5B24EA-65E3-FFB6-0A14-D49D308389D2}"/>
                </a:ext>
              </a:extLst>
            </p:cNvPr>
            <p:cNvSpPr/>
            <p:nvPr/>
          </p:nvSpPr>
          <p:spPr>
            <a:xfrm>
              <a:off x="9584161" y="5325754"/>
              <a:ext cx="616227" cy="350959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D843716-F1DD-DE70-630B-30160D08A570}"/>
              </a:ext>
            </a:extLst>
          </p:cNvPr>
          <p:cNvGrpSpPr/>
          <p:nvPr/>
        </p:nvGrpSpPr>
        <p:grpSpPr>
          <a:xfrm>
            <a:off x="10560050" y="3830072"/>
            <a:ext cx="1586909" cy="659606"/>
            <a:chOff x="6683136" y="1318886"/>
            <a:chExt cx="2028341" cy="74742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D80216E-4B25-1A3A-E688-2FDEC71A7F8F}"/>
                </a:ext>
              </a:extLst>
            </p:cNvPr>
            <p:cNvSpPr/>
            <p:nvPr/>
          </p:nvSpPr>
          <p:spPr>
            <a:xfrm>
              <a:off x="6787597" y="1318886"/>
              <a:ext cx="1840326" cy="747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42" name="副标题 2">
              <a:extLst>
                <a:ext uri="{FF2B5EF4-FFF2-40B4-BE49-F238E27FC236}">
                  <a16:creationId xmlns:a16="http://schemas.microsoft.com/office/drawing/2014/main" id="{0D08B429-7CA1-DDED-F1FC-6BDD1DA02B05}"/>
                </a:ext>
              </a:extLst>
            </p:cNvPr>
            <p:cNvSpPr txBox="1">
              <a:spLocks/>
            </p:cNvSpPr>
            <p:nvPr/>
          </p:nvSpPr>
          <p:spPr>
            <a:xfrm>
              <a:off x="6683136" y="1405113"/>
              <a:ext cx="2028341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4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Needs improvement</a:t>
              </a:r>
              <a:endParaRPr lang="zh-CN" altLang="en-US" sz="14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46" name="副标题 2">
            <a:extLst>
              <a:ext uri="{FF2B5EF4-FFF2-40B4-BE49-F238E27FC236}">
                <a16:creationId xmlns:a16="http://schemas.microsoft.com/office/drawing/2014/main" id="{5989AF12-B244-3CA1-CE14-278F0F11DB8E}"/>
              </a:ext>
            </a:extLst>
          </p:cNvPr>
          <p:cNvSpPr txBox="1">
            <a:spLocks/>
          </p:cNvSpPr>
          <p:nvPr/>
        </p:nvSpPr>
        <p:spPr>
          <a:xfrm>
            <a:off x="7210762" y="3264536"/>
            <a:ext cx="5363023" cy="273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After-Event Sentiment and Text Mining</a:t>
            </a:r>
            <a:endParaRPr lang="zh-CN" altLang="en-US" sz="18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9" name="副标题 2">
            <a:extLst>
              <a:ext uri="{FF2B5EF4-FFF2-40B4-BE49-F238E27FC236}">
                <a16:creationId xmlns:a16="http://schemas.microsoft.com/office/drawing/2014/main" id="{9E19AB14-412E-D93E-CDD3-F93A649DD47E}"/>
              </a:ext>
            </a:extLst>
          </p:cNvPr>
          <p:cNvSpPr txBox="1">
            <a:spLocks/>
          </p:cNvSpPr>
          <p:nvPr/>
        </p:nvSpPr>
        <p:spPr>
          <a:xfrm>
            <a:off x="7500308" y="1081778"/>
            <a:ext cx="1586909" cy="332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 dirty="0">
                <a:solidFill>
                  <a:srgbClr val="0D761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Sustainable</a:t>
            </a:r>
            <a:endParaRPr lang="zh-CN" altLang="en-US" sz="1400" b="1" dirty="0">
              <a:solidFill>
                <a:srgbClr val="0D761F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51" name="副标题 2">
            <a:extLst>
              <a:ext uri="{FF2B5EF4-FFF2-40B4-BE49-F238E27FC236}">
                <a16:creationId xmlns:a16="http://schemas.microsoft.com/office/drawing/2014/main" id="{6A8D5350-4DC0-D9FD-ACBE-289F29657442}"/>
              </a:ext>
            </a:extLst>
          </p:cNvPr>
          <p:cNvSpPr txBox="1">
            <a:spLocks/>
          </p:cNvSpPr>
          <p:nvPr/>
        </p:nvSpPr>
        <p:spPr>
          <a:xfrm>
            <a:off x="10494680" y="1034670"/>
            <a:ext cx="1586909" cy="332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 dirty="0">
                <a:solidFill>
                  <a:srgbClr val="0D761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Low-Carbon</a:t>
            </a:r>
            <a:endParaRPr lang="zh-CN" altLang="en-US" sz="1400" b="1" dirty="0">
              <a:solidFill>
                <a:srgbClr val="0D761F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54" name="副标题 2">
            <a:extLst>
              <a:ext uri="{FF2B5EF4-FFF2-40B4-BE49-F238E27FC236}">
                <a16:creationId xmlns:a16="http://schemas.microsoft.com/office/drawing/2014/main" id="{E17A6344-F061-3098-E8DC-4E72867CA672}"/>
              </a:ext>
            </a:extLst>
          </p:cNvPr>
          <p:cNvSpPr txBox="1">
            <a:spLocks/>
          </p:cNvSpPr>
          <p:nvPr/>
        </p:nvSpPr>
        <p:spPr>
          <a:xfrm>
            <a:off x="10688162" y="2818583"/>
            <a:ext cx="1586909" cy="332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 dirty="0">
                <a:solidFill>
                  <a:srgbClr val="0D761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Environmentally Responsible</a:t>
            </a:r>
            <a:endParaRPr lang="zh-CN" altLang="en-US" sz="1400" b="1" dirty="0">
              <a:solidFill>
                <a:srgbClr val="0D761F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6" name="副标题 2">
            <a:extLst>
              <a:ext uri="{FF2B5EF4-FFF2-40B4-BE49-F238E27FC236}">
                <a16:creationId xmlns:a16="http://schemas.microsoft.com/office/drawing/2014/main" id="{E54D01B8-91AD-9E40-D4E7-00B2A57C9891}"/>
              </a:ext>
            </a:extLst>
          </p:cNvPr>
          <p:cNvSpPr txBox="1">
            <a:spLocks/>
          </p:cNvSpPr>
          <p:nvPr/>
        </p:nvSpPr>
        <p:spPr>
          <a:xfrm>
            <a:off x="7715565" y="3998751"/>
            <a:ext cx="1586909" cy="332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 dirty="0">
                <a:solidFill>
                  <a:srgbClr val="FC9E0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Dissatisfaction</a:t>
            </a:r>
            <a:endParaRPr lang="zh-CN" altLang="en-US" sz="1400" b="1" dirty="0">
              <a:solidFill>
                <a:srgbClr val="FC9E0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7" name="副标题 2">
            <a:extLst>
              <a:ext uri="{FF2B5EF4-FFF2-40B4-BE49-F238E27FC236}">
                <a16:creationId xmlns:a16="http://schemas.microsoft.com/office/drawing/2014/main" id="{C8D61387-CA64-333C-DBE6-C0C9DE764995}"/>
              </a:ext>
            </a:extLst>
          </p:cNvPr>
          <p:cNvSpPr txBox="1">
            <a:spLocks/>
          </p:cNvSpPr>
          <p:nvPr/>
        </p:nvSpPr>
        <p:spPr>
          <a:xfrm>
            <a:off x="7712537" y="5966191"/>
            <a:ext cx="1586909" cy="332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 dirty="0">
                <a:solidFill>
                  <a:srgbClr val="FC9E0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Instability</a:t>
            </a:r>
            <a:endParaRPr lang="zh-CN" altLang="en-US" sz="1400" b="1" dirty="0">
              <a:solidFill>
                <a:srgbClr val="FC9E0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8" name="副标题 2">
            <a:extLst>
              <a:ext uri="{FF2B5EF4-FFF2-40B4-BE49-F238E27FC236}">
                <a16:creationId xmlns:a16="http://schemas.microsoft.com/office/drawing/2014/main" id="{4234B766-69B5-EFD2-EB34-B0E83B596F59}"/>
              </a:ext>
            </a:extLst>
          </p:cNvPr>
          <p:cNvSpPr txBox="1">
            <a:spLocks/>
          </p:cNvSpPr>
          <p:nvPr/>
        </p:nvSpPr>
        <p:spPr>
          <a:xfrm>
            <a:off x="10419514" y="5921529"/>
            <a:ext cx="1586909" cy="332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 dirty="0">
                <a:solidFill>
                  <a:srgbClr val="FC9E0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Went Wrong</a:t>
            </a:r>
            <a:endParaRPr lang="zh-CN" altLang="en-US" sz="1400" b="1" dirty="0">
              <a:solidFill>
                <a:srgbClr val="FC9E04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362760" y="5969353"/>
            <a:ext cx="3701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Partially addresses the user 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cold-start</a:t>
            </a:r>
            <a:r>
              <a:rPr lang="en-US" altLang="zh-CN" sz="16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problem</a:t>
            </a:r>
            <a:endParaRPr lang="zh-CN" altLang="en-US" sz="16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0B14818A-83B7-083A-D0B3-981F8DD998BD}"/>
              </a:ext>
            </a:extLst>
          </p:cNvPr>
          <p:cNvSpPr txBox="1">
            <a:spLocks/>
          </p:cNvSpPr>
          <p:nvPr/>
        </p:nvSpPr>
        <p:spPr>
          <a:xfrm>
            <a:off x="611925" y="580562"/>
            <a:ext cx="9948125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Personalized Service Recommendations (Collaborative Filtering Algorithm)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DD7A4F-DE7B-9176-02AE-27AB4666C647}"/>
              </a:ext>
            </a:extLst>
          </p:cNvPr>
          <p:cNvSpPr txBox="1"/>
          <p:nvPr/>
        </p:nvSpPr>
        <p:spPr>
          <a:xfrm>
            <a:off x="853223" y="1849670"/>
            <a:ext cx="2167238" cy="52322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gradFill>
                  <a:gsLst>
                    <a:gs pos="52300">
                      <a:schemeClr val="accent6"/>
                    </a:gs>
                    <a:gs pos="0">
                      <a:schemeClr val="accent4"/>
                    </a:gs>
                    <a:gs pos="100000">
                      <a:srgbClr val="0D761F"/>
                    </a:gs>
                  </a:gsLst>
                  <a:lin ang="0" scaled="1"/>
                </a:gra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Optimized Collaborative Filtering</a:t>
            </a:r>
            <a:endParaRPr lang="zh-CN" altLang="en-US" sz="1400" dirty="0">
              <a:gradFill>
                <a:gsLst>
                  <a:gs pos="52300">
                    <a:schemeClr val="accent6"/>
                  </a:gs>
                  <a:gs pos="0">
                    <a:schemeClr val="accent4"/>
                  </a:gs>
                  <a:gs pos="100000">
                    <a:srgbClr val="0D761F"/>
                  </a:gs>
                </a:gsLst>
                <a:lin ang="0" scaled="1"/>
              </a:gra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9B610E-0A04-E360-4849-803B96B3F5F5}"/>
              </a:ext>
            </a:extLst>
          </p:cNvPr>
          <p:cNvSpPr txBox="1"/>
          <p:nvPr/>
        </p:nvSpPr>
        <p:spPr>
          <a:xfrm>
            <a:off x="3063462" y="1863937"/>
            <a:ext cx="3190390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Use </a:t>
            </a:r>
            <a:r>
              <a:rPr lang="en-US" altLang="zh-CN" sz="14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user ratings of similar services</a:t>
            </a:r>
            <a:endParaRPr lang="zh-CN" altLang="en-US" sz="1400" b="1" dirty="0">
              <a:solidFill>
                <a:schemeClr val="accent4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1AA6EC56-1174-2803-AD3C-AA2E12482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3210" y="1901587"/>
            <a:ext cx="299521" cy="29952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5F74FF3-0092-1ADF-0514-E430E1D435BA}"/>
              </a:ext>
            </a:extLst>
          </p:cNvPr>
          <p:cNvSpPr txBox="1"/>
          <p:nvPr/>
        </p:nvSpPr>
        <p:spPr>
          <a:xfrm>
            <a:off x="6502731" y="1863189"/>
            <a:ext cx="2285134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IdleFish user clustering</a:t>
            </a:r>
            <a:endParaRPr lang="zh-CN" altLang="en-US" sz="1400" b="1" dirty="0">
              <a:solidFill>
                <a:schemeClr val="accent6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1997DDA0-6C07-4521-E4BC-B1B916608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1649" y="1901587"/>
            <a:ext cx="299521" cy="29952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BC9DE21-7B1A-ACF8-003C-C71320AA5469}"/>
              </a:ext>
            </a:extLst>
          </p:cNvPr>
          <p:cNvSpPr txBox="1"/>
          <p:nvPr/>
        </p:nvSpPr>
        <p:spPr>
          <a:xfrm>
            <a:off x="9021170" y="1849670"/>
            <a:ext cx="2558318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IdleFish platform rules</a:t>
            </a:r>
            <a:endParaRPr lang="zh-CN" altLang="en-US" sz="1400" b="1" dirty="0">
              <a:solidFill>
                <a:srgbClr val="0D761F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ED4BB4-37AA-6D4E-0C12-CC990DB248B9}"/>
              </a:ext>
            </a:extLst>
          </p:cNvPr>
          <p:cNvSpPr txBox="1"/>
          <p:nvPr/>
        </p:nvSpPr>
        <p:spPr>
          <a:xfrm>
            <a:off x="3074864" y="2211864"/>
            <a:ext cx="7770793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Apply weighted calculations to rank recommendations by similarity.</a:t>
            </a:r>
          </a:p>
        </p:txBody>
      </p: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48C6F9DD-193C-8701-EFFF-3793D5ACA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185073"/>
              </p:ext>
            </p:extLst>
          </p:nvPr>
        </p:nvGraphicFramePr>
        <p:xfrm>
          <a:off x="3704518" y="2820669"/>
          <a:ext cx="5100464" cy="3217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FFB08CB7-5ABE-4908-796F-F0868B263A46}"/>
              </a:ext>
            </a:extLst>
          </p:cNvPr>
          <p:cNvSpPr txBox="1"/>
          <p:nvPr/>
        </p:nvSpPr>
        <p:spPr>
          <a:xfrm>
            <a:off x="4949079" y="4121316"/>
            <a:ext cx="102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90.73%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FA376F6-E08C-5FF9-3EBE-13B0808A5948}"/>
              </a:ext>
            </a:extLst>
          </p:cNvPr>
          <p:cNvSpPr txBox="1"/>
          <p:nvPr/>
        </p:nvSpPr>
        <p:spPr>
          <a:xfrm>
            <a:off x="7130315" y="2820669"/>
            <a:ext cx="102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93.06%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2BE4281-7FA9-6772-672F-1F15158CE262}"/>
              </a:ext>
            </a:extLst>
          </p:cNvPr>
          <p:cNvSpPr txBox="1"/>
          <p:nvPr/>
        </p:nvSpPr>
        <p:spPr>
          <a:xfrm>
            <a:off x="8527653" y="3576447"/>
            <a:ext cx="1371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RMSE</a:t>
            </a:r>
            <a:endParaRPr lang="zh-CN" altLang="en-US" sz="2800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0D628D-1055-FDDE-BB6D-645A4CD85095}"/>
              </a:ext>
            </a:extLst>
          </p:cNvPr>
          <p:cNvSpPr txBox="1"/>
          <p:nvPr/>
        </p:nvSpPr>
        <p:spPr>
          <a:xfrm>
            <a:off x="8673001" y="4071498"/>
            <a:ext cx="102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0.94</a:t>
            </a:r>
            <a:endParaRPr lang="zh-CN" altLang="en-US" sz="2400" dirty="0">
              <a:solidFill>
                <a:schemeClr val="accent6"/>
              </a:solidFill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46D9D36-D820-2AE3-809A-429A120471A1}"/>
              </a:ext>
            </a:extLst>
          </p:cNvPr>
          <p:cNvGrpSpPr/>
          <p:nvPr/>
        </p:nvGrpSpPr>
        <p:grpSpPr>
          <a:xfrm>
            <a:off x="8323513" y="4592281"/>
            <a:ext cx="1802239" cy="856647"/>
            <a:chOff x="10109157" y="3041060"/>
            <a:chExt cx="2277596" cy="132174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A5B4188-70BA-43DE-C36C-2149D7267B07}"/>
                </a:ext>
              </a:extLst>
            </p:cNvPr>
            <p:cNvSpPr/>
            <p:nvPr/>
          </p:nvSpPr>
          <p:spPr>
            <a:xfrm>
              <a:off x="10109157" y="3041060"/>
              <a:ext cx="2277596" cy="1321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05D8448-00DB-1F49-E187-47DC24DC4E88}"/>
                </a:ext>
              </a:extLst>
            </p:cNvPr>
            <p:cNvSpPr txBox="1"/>
            <p:nvPr/>
          </p:nvSpPr>
          <p:spPr>
            <a:xfrm>
              <a:off x="10109157" y="3215051"/>
              <a:ext cx="2277596" cy="902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Strong</a:t>
              </a:r>
              <a:r>
                <a:rPr lang="en-US" altLang="zh-CN" sz="16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model performance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4823CFB-BD48-D408-9026-DE203BCE15AC}"/>
              </a:ext>
            </a:extLst>
          </p:cNvPr>
          <p:cNvGrpSpPr/>
          <p:nvPr/>
        </p:nvGrpSpPr>
        <p:grpSpPr>
          <a:xfrm rot="5400000">
            <a:off x="9003476" y="5638139"/>
            <a:ext cx="464039" cy="164465"/>
            <a:chOff x="10431969" y="498329"/>
            <a:chExt cx="464039" cy="164465"/>
          </a:xfrm>
          <a:solidFill>
            <a:schemeClr val="accent4"/>
          </a:solidFill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E479FED-69E3-48DB-8135-BDB80EAD5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637000" y="375531"/>
              <a:ext cx="0" cy="410061"/>
            </a:xfrm>
            <a:prstGeom prst="line">
              <a:avLst/>
            </a:prstGeom>
            <a:grpFill/>
            <a:ln w="22225">
              <a:solidFill>
                <a:schemeClr val="accent6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F474D8E-5383-1158-D775-F3D2B6BCF7E8}"/>
                </a:ext>
              </a:extLst>
            </p:cNvPr>
            <p:cNvSpPr/>
            <p:nvPr/>
          </p:nvSpPr>
          <p:spPr>
            <a:xfrm>
              <a:off x="10731543" y="498329"/>
              <a:ext cx="164465" cy="1644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62735" y="5187309"/>
            <a:ext cx="1879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Identify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users through authentication methods and further </a:t>
            </a:r>
            <a:r>
              <a:rPr lang="en-US" altLang="zh-CN" sz="1200" b="1" dirty="0">
                <a:solidFill>
                  <a:schemeClr val="accent4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track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their characteristics</a:t>
            </a:r>
            <a:endParaRPr lang="zh-CN" altLang="en-US" sz="1200" b="1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3C9CD3A2-FF39-2354-E80F-B2115380ED1B}"/>
              </a:ext>
            </a:extLst>
          </p:cNvPr>
          <p:cNvSpPr txBox="1">
            <a:spLocks/>
          </p:cNvSpPr>
          <p:nvPr/>
        </p:nvSpPr>
        <p:spPr>
          <a:xfrm>
            <a:off x="529984" y="360427"/>
            <a:ext cx="9169384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Personalized Service Recommendations (Collaborative Filtering Algorithm)</a:t>
            </a:r>
          </a:p>
          <a:p>
            <a:pPr marL="0" indent="0">
              <a:buNone/>
            </a:pPr>
            <a:endParaRPr lang="en-US" altLang="zh-CN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BD8C753-EDE4-4765-A3C9-314B05E3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46998"/>
              </p:ext>
            </p:extLst>
          </p:nvPr>
        </p:nvGraphicFramePr>
        <p:xfrm>
          <a:off x="942109" y="1863500"/>
          <a:ext cx="10295228" cy="2056234"/>
        </p:xfrm>
        <a:graphic>
          <a:graphicData uri="http://schemas.openxmlformats.org/drawingml/2006/table">
            <a:tbl>
              <a:tblPr/>
              <a:tblGrid>
                <a:gridCol w="1911927">
                  <a:extLst>
                    <a:ext uri="{9D8B030D-6E8A-4147-A177-3AD203B41FA5}">
                      <a16:colId xmlns:a16="http://schemas.microsoft.com/office/drawing/2014/main" val="276205370"/>
                    </a:ext>
                  </a:extLst>
                </a:gridCol>
                <a:gridCol w="1188033">
                  <a:extLst>
                    <a:ext uri="{9D8B030D-6E8A-4147-A177-3AD203B41FA5}">
                      <a16:colId xmlns:a16="http://schemas.microsoft.com/office/drawing/2014/main" val="763881428"/>
                    </a:ext>
                  </a:extLst>
                </a:gridCol>
                <a:gridCol w="1592058">
                  <a:extLst>
                    <a:ext uri="{9D8B030D-6E8A-4147-A177-3AD203B41FA5}">
                      <a16:colId xmlns:a16="http://schemas.microsoft.com/office/drawing/2014/main" val="725300094"/>
                    </a:ext>
                  </a:extLst>
                </a:gridCol>
                <a:gridCol w="1570514">
                  <a:extLst>
                    <a:ext uri="{9D8B030D-6E8A-4147-A177-3AD203B41FA5}">
                      <a16:colId xmlns:a16="http://schemas.microsoft.com/office/drawing/2014/main" val="541244875"/>
                    </a:ext>
                  </a:extLst>
                </a:gridCol>
                <a:gridCol w="1313898">
                  <a:extLst>
                    <a:ext uri="{9D8B030D-6E8A-4147-A177-3AD203B41FA5}">
                      <a16:colId xmlns:a16="http://schemas.microsoft.com/office/drawing/2014/main" val="3620909324"/>
                    </a:ext>
                  </a:extLst>
                </a:gridCol>
                <a:gridCol w="1171639">
                  <a:extLst>
                    <a:ext uri="{9D8B030D-6E8A-4147-A177-3AD203B41FA5}">
                      <a16:colId xmlns:a16="http://schemas.microsoft.com/office/drawing/2014/main" val="1639314885"/>
                    </a:ext>
                  </a:extLst>
                </a:gridCol>
                <a:gridCol w="1547159">
                  <a:extLst>
                    <a:ext uri="{9D8B030D-6E8A-4147-A177-3AD203B41FA5}">
                      <a16:colId xmlns:a16="http://schemas.microsoft.com/office/drawing/2014/main" val="795494183"/>
                    </a:ext>
                  </a:extLst>
                </a:gridCol>
              </a:tblGrid>
              <a:tr h="348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User Environmental Type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Service Recommendation (Ⅰ = Priority Recommendation)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3518"/>
                  </a:ext>
                </a:extLst>
              </a:tr>
              <a:tr h="21055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Ⅰ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Ⅱ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Ⅲ</a:t>
                      </a:r>
                      <a:endParaRPr 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Ⅳ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Ⅴ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Ⅵ</a:t>
                      </a:r>
                      <a:endParaRPr lang="zh-CN" sz="1600" b="0" i="0" u="none" strike="noStrike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43478"/>
                  </a:ext>
                </a:extLst>
              </a:tr>
              <a:tr h="8019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 err="1">
                          <a:solidFill>
                            <a:schemeClr val="accent6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</a:rPr>
                        <a:t>Pragamatic</a:t>
                      </a:r>
                      <a:endParaRPr lang="zh-CN" sz="1600" b="1" i="0" u="none" strike="noStrike" dirty="0">
                        <a:solidFill>
                          <a:schemeClr val="accent6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Lottery &amp; Reward Activities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Personal Contribution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Nationwide Public Welfare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Offline Campaigns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Co-branded Marketing Activities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Co-branded Marketing Activities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306687"/>
                  </a:ext>
                </a:extLst>
              </a:tr>
              <a:tr h="6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D761F"/>
                          </a:solidFill>
                          <a:effectLst/>
                          <a:latin typeface="HarmonyOS Sans SC Bold" panose="00000800000000000000" pitchFamily="2" charset="-122"/>
                          <a:ea typeface="HarmonyOS Sans SC Bold" panose="00000800000000000000" pitchFamily="2" charset="-122"/>
                        </a:rPr>
                        <a:t>Eco-Friendly</a:t>
                      </a:r>
                      <a:endParaRPr lang="zh-CN" sz="1600" b="0" i="0" u="none" strike="noStrike" dirty="0">
                        <a:solidFill>
                          <a:srgbClr val="0D761F"/>
                        </a:solidFill>
                        <a:effectLst/>
                        <a:latin typeface="HarmonyOS Sans SC Bold" panose="00000800000000000000" pitchFamily="2" charset="-122"/>
                        <a:ea typeface="HarmonyOS Sans SC Bold" panose="000008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Nationwide Public Welfare 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Offline Campaigns</a:t>
                      </a:r>
                      <a:endParaRPr 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Co-branded Marketing Activities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Personal Contribution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Co-branded Marketing Activities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Lottery &amp; Reward Activities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934153"/>
                  </a:ext>
                </a:extLst>
              </a:tr>
            </a:tbl>
          </a:graphicData>
        </a:graphic>
      </p:graphicFrame>
      <p:sp>
        <p:nvSpPr>
          <p:cNvPr id="15" name="副标题 2">
            <a:extLst>
              <a:ext uri="{FF2B5EF4-FFF2-40B4-BE49-F238E27FC236}">
                <a16:creationId xmlns:a16="http://schemas.microsoft.com/office/drawing/2014/main" id="{5B4F65D4-781F-09D3-D26B-02B50E9B4C01}"/>
              </a:ext>
            </a:extLst>
          </p:cNvPr>
          <p:cNvSpPr txBox="1">
            <a:spLocks/>
          </p:cNvSpPr>
          <p:nvPr/>
        </p:nvSpPr>
        <p:spPr>
          <a:xfrm>
            <a:off x="3404203" y="1415497"/>
            <a:ext cx="6016386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Collaborative Filtering Recommendation Scheme</a:t>
            </a:r>
            <a:endParaRPr lang="zh-CN" altLang="en-US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6" name="箭头: 燕尾形 15">
            <a:extLst>
              <a:ext uri="{FF2B5EF4-FFF2-40B4-BE49-F238E27FC236}">
                <a16:creationId xmlns:a16="http://schemas.microsoft.com/office/drawing/2014/main" id="{28E48E8C-63A0-8CC3-B50A-0625E620FF96}"/>
              </a:ext>
            </a:extLst>
          </p:cNvPr>
          <p:cNvSpPr/>
          <p:nvPr/>
        </p:nvSpPr>
        <p:spPr>
          <a:xfrm>
            <a:off x="1744692" y="3053615"/>
            <a:ext cx="9335409" cy="375385"/>
          </a:xfrm>
          <a:prstGeom prst="notchedRightArrow">
            <a:avLst>
              <a:gd name="adj1" fmla="val 39743"/>
              <a:gd name="adj2" fmla="val 50000"/>
            </a:avLst>
          </a:prstGeom>
          <a:gradFill flip="none" rotWithShape="1">
            <a:gsLst>
              <a:gs pos="0">
                <a:schemeClr val="accent6"/>
              </a:gs>
              <a:gs pos="100000">
                <a:srgbClr val="0D761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FD52DFA-C4C3-AC72-623C-334E57BA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701" y="4437063"/>
            <a:ext cx="2419437" cy="24194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01FD6E2-4737-CCD0-249B-B6D2ACAA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72" y="4438562"/>
            <a:ext cx="2419438" cy="24194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8D9693-14F3-025C-D9FB-2FF33EC38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4438562"/>
            <a:ext cx="2419438" cy="241943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0194049-396B-2F9A-F6D7-1A6F0B5DD355}"/>
              </a:ext>
            </a:extLst>
          </p:cNvPr>
          <p:cNvSpPr txBox="1"/>
          <p:nvPr/>
        </p:nvSpPr>
        <p:spPr>
          <a:xfrm>
            <a:off x="4307326" y="4180593"/>
            <a:ext cx="3564793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SG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HarmonyOS Sans SC Medium" panose="00000600000000000000" pitchFamily="2" charset="-122"/>
                <a:ea typeface="HarmonyOS Sans SC Medium" panose="000006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/>
              <a:t>Recommendation Approach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49E7ED-C351-00C8-F0D9-B2B963382596}"/>
              </a:ext>
            </a:extLst>
          </p:cNvPr>
          <p:cNvSpPr txBox="1"/>
          <p:nvPr/>
        </p:nvSpPr>
        <p:spPr>
          <a:xfrm>
            <a:off x="9865461" y="5045628"/>
            <a:ext cx="1739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Give top priority to recommending marketing campaigns that embody </a:t>
            </a:r>
            <a:r>
              <a:rPr lang="en-US" altLang="zh-CN" sz="12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environmental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2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values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have </a:t>
            </a:r>
            <a:r>
              <a:rPr lang="en-US" altLang="zh-CN" sz="12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public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200" b="1" dirty="0">
                <a:solidFill>
                  <a:srgbClr val="0D761F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welfare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social significance.</a:t>
            </a:r>
            <a:endParaRPr lang="zh-CN" altLang="en-US" sz="12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5012" y="5045628"/>
            <a:ext cx="2121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Give top priority to recommending marketing campaigns that are directly linked to </a:t>
            </a:r>
            <a:r>
              <a:rPr lang="en-US" altLang="zh-CN" sz="12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personal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2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interests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</a:t>
            </a:r>
            <a:r>
              <a:rPr lang="en-US" altLang="zh-CN" sz="12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individual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</a:t>
            </a:r>
            <a:r>
              <a:rPr lang="en-US" altLang="zh-CN" sz="1200" b="1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benefits</a:t>
            </a:r>
            <a:endParaRPr lang="zh-CN" altLang="en-US" sz="12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CA7B1-A31B-074E-A629-D137B97C7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44ECE7C-9560-234F-82F0-6A80740E9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68" t="23494" r="23804" b="23494"/>
          <a:stretch/>
        </p:blipFill>
        <p:spPr bwMode="auto">
          <a:xfrm>
            <a:off x="-100516" y="-6092"/>
            <a:ext cx="12292516" cy="691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A8C6E4-AEAF-54BA-81E0-E38F2784A625}"/>
              </a:ext>
            </a:extLst>
          </p:cNvPr>
          <p:cNvGrpSpPr/>
          <p:nvPr/>
        </p:nvGrpSpPr>
        <p:grpSpPr>
          <a:xfrm>
            <a:off x="8125515" y="-6859185"/>
            <a:ext cx="12455239" cy="18149397"/>
            <a:chOff x="4993483" y="-7112221"/>
            <a:chExt cx="12455239" cy="18149397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4C09C8E-ABD1-9D1B-12C1-365C9471EEED}"/>
                </a:ext>
              </a:extLst>
            </p:cNvPr>
            <p:cNvSpPr/>
            <p:nvPr/>
          </p:nvSpPr>
          <p:spPr>
            <a:xfrm rot="17094612">
              <a:off x="4990367" y="-6861415"/>
              <a:ext cx="12709162" cy="12207549"/>
            </a:xfrm>
            <a:custGeom>
              <a:avLst/>
              <a:gdLst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0 w 7437027"/>
                <a:gd name="connsiteY4" fmla="*/ 11487329 h 12834043"/>
                <a:gd name="connsiteX5" fmla="*/ 36141 w 7437027"/>
                <a:gd name="connsiteY5" fmla="*/ 11439452 h 12834043"/>
                <a:gd name="connsiteX6" fmla="*/ 1719516 w 7437027"/>
                <a:gd name="connsiteY6" fmla="*/ 7638702 h 12834043"/>
                <a:gd name="connsiteX7" fmla="*/ 171873 w 7437027"/>
                <a:gd name="connsiteY7" fmla="*/ 119204 h 12834043"/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0 w 7437027"/>
                <a:gd name="connsiteY4" fmla="*/ 11487329 h 12834043"/>
                <a:gd name="connsiteX5" fmla="*/ 1891011 w 7437027"/>
                <a:gd name="connsiteY5" fmla="*/ 11442572 h 12834043"/>
                <a:gd name="connsiteX6" fmla="*/ 1719516 w 7437027"/>
                <a:gd name="connsiteY6" fmla="*/ 7638702 h 12834043"/>
                <a:gd name="connsiteX7" fmla="*/ 171873 w 7437027"/>
                <a:gd name="connsiteY7" fmla="*/ 119204 h 12834043"/>
                <a:gd name="connsiteX8" fmla="*/ 16514 w 7437027"/>
                <a:gd name="connsiteY8" fmla="*/ 0 h 12834043"/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1891011 w 7437027"/>
                <a:gd name="connsiteY4" fmla="*/ 11442572 h 12834043"/>
                <a:gd name="connsiteX5" fmla="*/ 1719516 w 7437027"/>
                <a:gd name="connsiteY5" fmla="*/ 7638702 h 12834043"/>
                <a:gd name="connsiteX6" fmla="*/ 171873 w 7437027"/>
                <a:gd name="connsiteY6" fmla="*/ 119204 h 12834043"/>
                <a:gd name="connsiteX7" fmla="*/ 16514 w 7437027"/>
                <a:gd name="connsiteY7" fmla="*/ 0 h 1283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7027" h="12834043">
                  <a:moveTo>
                    <a:pt x="16514" y="0"/>
                  </a:moveTo>
                  <a:lnTo>
                    <a:pt x="7437027" y="1"/>
                  </a:lnTo>
                  <a:lnTo>
                    <a:pt x="7437027" y="12834043"/>
                  </a:lnTo>
                  <a:lnTo>
                    <a:pt x="0" y="12834043"/>
                  </a:lnTo>
                  <a:lnTo>
                    <a:pt x="1891011" y="11442572"/>
                  </a:lnTo>
                  <a:cubicBezTo>
                    <a:pt x="2634309" y="10418654"/>
                    <a:pt x="1377359" y="9111941"/>
                    <a:pt x="1719516" y="7638702"/>
                  </a:cubicBezTo>
                  <a:cubicBezTo>
                    <a:pt x="2460853" y="4446684"/>
                    <a:pt x="1773425" y="1440382"/>
                    <a:pt x="171873" y="119204"/>
                  </a:cubicBezTo>
                  <a:lnTo>
                    <a:pt x="1651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EA0F"/>
                </a:gs>
                <a:gs pos="70000">
                  <a:srgbClr val="98ED47">
                    <a:alpha val="81000"/>
                  </a:srgbClr>
                </a:gs>
                <a:gs pos="25000">
                  <a:srgbClr val="47EF73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SG" altLang="en-US" dirty="0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A266AFB-E34F-0F93-E946-806223357523}"/>
                </a:ext>
              </a:extLst>
            </p:cNvPr>
            <p:cNvSpPr/>
            <p:nvPr/>
          </p:nvSpPr>
          <p:spPr>
            <a:xfrm rot="2373407">
              <a:off x="4993483" y="-1346102"/>
              <a:ext cx="8084995" cy="12383278"/>
            </a:xfrm>
            <a:custGeom>
              <a:avLst/>
              <a:gdLst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0 w 7437027"/>
                <a:gd name="connsiteY4" fmla="*/ 11487329 h 12834043"/>
                <a:gd name="connsiteX5" fmla="*/ 36141 w 7437027"/>
                <a:gd name="connsiteY5" fmla="*/ 11439452 h 12834043"/>
                <a:gd name="connsiteX6" fmla="*/ 1719516 w 7437027"/>
                <a:gd name="connsiteY6" fmla="*/ 7638702 h 12834043"/>
                <a:gd name="connsiteX7" fmla="*/ 171873 w 7437027"/>
                <a:gd name="connsiteY7" fmla="*/ 119204 h 12834043"/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0 w 7437027"/>
                <a:gd name="connsiteY4" fmla="*/ 11487329 h 12834043"/>
                <a:gd name="connsiteX5" fmla="*/ 1891011 w 7437027"/>
                <a:gd name="connsiteY5" fmla="*/ 11442572 h 12834043"/>
                <a:gd name="connsiteX6" fmla="*/ 1719516 w 7437027"/>
                <a:gd name="connsiteY6" fmla="*/ 7638702 h 12834043"/>
                <a:gd name="connsiteX7" fmla="*/ 171873 w 7437027"/>
                <a:gd name="connsiteY7" fmla="*/ 119204 h 12834043"/>
                <a:gd name="connsiteX8" fmla="*/ 16514 w 7437027"/>
                <a:gd name="connsiteY8" fmla="*/ 0 h 12834043"/>
                <a:gd name="connsiteX0" fmla="*/ 16514 w 7437027"/>
                <a:gd name="connsiteY0" fmla="*/ 0 h 12834043"/>
                <a:gd name="connsiteX1" fmla="*/ 7437027 w 7437027"/>
                <a:gd name="connsiteY1" fmla="*/ 1 h 12834043"/>
                <a:gd name="connsiteX2" fmla="*/ 7437027 w 7437027"/>
                <a:gd name="connsiteY2" fmla="*/ 12834043 h 12834043"/>
                <a:gd name="connsiteX3" fmla="*/ 0 w 7437027"/>
                <a:gd name="connsiteY3" fmla="*/ 12834043 h 12834043"/>
                <a:gd name="connsiteX4" fmla="*/ 1891011 w 7437027"/>
                <a:gd name="connsiteY4" fmla="*/ 11442572 h 12834043"/>
                <a:gd name="connsiteX5" fmla="*/ 1719516 w 7437027"/>
                <a:gd name="connsiteY5" fmla="*/ 7638702 h 12834043"/>
                <a:gd name="connsiteX6" fmla="*/ 171873 w 7437027"/>
                <a:gd name="connsiteY6" fmla="*/ 119204 h 12834043"/>
                <a:gd name="connsiteX7" fmla="*/ 16514 w 7437027"/>
                <a:gd name="connsiteY7" fmla="*/ 0 h 1283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7027" h="12834043">
                  <a:moveTo>
                    <a:pt x="16514" y="0"/>
                  </a:moveTo>
                  <a:lnTo>
                    <a:pt x="7437027" y="1"/>
                  </a:lnTo>
                  <a:lnTo>
                    <a:pt x="7437027" y="12834043"/>
                  </a:lnTo>
                  <a:lnTo>
                    <a:pt x="0" y="12834043"/>
                  </a:lnTo>
                  <a:lnTo>
                    <a:pt x="1891011" y="11442572"/>
                  </a:lnTo>
                  <a:cubicBezTo>
                    <a:pt x="2634309" y="10418654"/>
                    <a:pt x="1377359" y="9111941"/>
                    <a:pt x="1719516" y="7638702"/>
                  </a:cubicBezTo>
                  <a:cubicBezTo>
                    <a:pt x="2460853" y="4446684"/>
                    <a:pt x="1773425" y="1440382"/>
                    <a:pt x="171873" y="119204"/>
                  </a:cubicBezTo>
                  <a:lnTo>
                    <a:pt x="1651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EA0F"/>
                </a:gs>
                <a:gs pos="70000">
                  <a:srgbClr val="98ED47">
                    <a:alpha val="81000"/>
                  </a:srgbClr>
                </a:gs>
                <a:gs pos="25000">
                  <a:srgbClr val="47EF73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SG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9136074-DD61-1F09-D316-EB542A236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268">
            <a:off x="11014803" y="4509954"/>
            <a:ext cx="921427" cy="921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1576E2-3DB8-FBF4-55A2-B83A9E1BE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28" y="56540"/>
            <a:ext cx="6858000" cy="68519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434E71-3C58-DCBA-1D85-E5C4FD9F82A9}"/>
              </a:ext>
            </a:extLst>
          </p:cNvPr>
          <p:cNvSpPr txBox="1"/>
          <p:nvPr/>
        </p:nvSpPr>
        <p:spPr>
          <a:xfrm>
            <a:off x="928690" y="2624439"/>
            <a:ext cx="601044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56000">
                      <a:srgbClr val="8AF365"/>
                    </a:gs>
                  </a:gsLst>
                  <a:lin ang="5400000" scaled="1"/>
                </a:gra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Greening</a:t>
            </a:r>
            <a:r>
              <a:rPr lang="en-US" altLang="zh-CN" sz="4800" dirty="0">
                <a:solidFill>
                  <a:schemeClr val="bg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 IdleFish</a:t>
            </a:r>
            <a:endParaRPr lang="zh-SG" altLang="en-US" sz="4800" dirty="0">
              <a:gradFill>
                <a:gsLst>
                  <a:gs pos="100000">
                    <a:schemeClr val="bg1">
                      <a:alpha val="0"/>
                    </a:schemeClr>
                  </a:gs>
                  <a:gs pos="56000">
                    <a:srgbClr val="8AF365"/>
                  </a:gs>
                </a:gsLst>
                <a:lin ang="5400000" scaled="1"/>
              </a:gradFill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111A3E-94CF-8468-4988-D4AF88D95A66}"/>
              </a:ext>
            </a:extLst>
          </p:cNvPr>
          <p:cNvSpPr txBox="1"/>
          <p:nvPr/>
        </p:nvSpPr>
        <p:spPr>
          <a:xfrm>
            <a:off x="2506193" y="1762126"/>
            <a:ext cx="6726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The Joy of </a:t>
            </a:r>
            <a:r>
              <a:rPr lang="en-US" altLang="zh-CN" sz="4800" dirty="0">
                <a:gradFill>
                  <a:gsLst>
                    <a:gs pos="99000">
                      <a:schemeClr val="accent4"/>
                    </a:gs>
                    <a:gs pos="45000">
                      <a:srgbClr val="FFA680"/>
                    </a:gs>
                  </a:gsLst>
                  <a:lin ang="5400000" scaled="1"/>
                </a:gra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Reuse</a:t>
            </a:r>
            <a:endParaRPr lang="zh-SG" altLang="en-US" sz="4800" dirty="0">
              <a:gradFill>
                <a:gsLst>
                  <a:gs pos="99000">
                    <a:schemeClr val="accent4"/>
                  </a:gs>
                  <a:gs pos="45000">
                    <a:srgbClr val="FFA680"/>
                  </a:gs>
                </a:gsLst>
                <a:lin ang="5400000" scaled="1"/>
              </a:gradFill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429919-6D3E-CFAC-196A-6B84F6756077}"/>
              </a:ext>
            </a:extLst>
          </p:cNvPr>
          <p:cNvSpPr txBox="1"/>
          <p:nvPr/>
        </p:nvSpPr>
        <p:spPr>
          <a:xfrm>
            <a:off x="928690" y="3562041"/>
            <a:ext cx="6857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Consumer Acceptance and Improvement Strategies for </a:t>
            </a:r>
            <a:r>
              <a:rPr lang="en-US" altLang="zh-CN" sz="2400" b="1" dirty="0">
                <a:solidFill>
                  <a:srgbClr val="FFE60F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IdleFish</a:t>
            </a:r>
            <a:r>
              <a:rPr lang="en-US" altLang="zh-CN" sz="2400" dirty="0">
                <a:solidFill>
                  <a:schemeClr val="bg1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’s Green Marketing: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Evidence from </a:t>
            </a:r>
            <a:r>
              <a:rPr lang="en-US" altLang="zh-CN" sz="2400" b="1" dirty="0">
                <a:solidFill>
                  <a:srgbClr val="ADF66A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the Low-Carbon Double 11 Campaign</a:t>
            </a:r>
            <a:endParaRPr lang="zh-SG" altLang="en-US" sz="2400" b="1" dirty="0">
              <a:solidFill>
                <a:schemeClr val="bg1"/>
              </a:solidFill>
              <a:latin typeface="Aptos" panose="020B0004020202020204" pitchFamily="34" charset="0"/>
              <a:ea typeface="汉仪雅酷黑 65W" panose="020B0604020202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11B72E3-22C2-4DB6-E217-9E4730AA1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3613">
            <a:off x="8275659" y="5293068"/>
            <a:ext cx="971044" cy="971044"/>
          </a:xfrm>
          <a:prstGeom prst="rect">
            <a:avLst/>
          </a:prstGeom>
        </p:spPr>
      </p:pic>
      <p:pic>
        <p:nvPicPr>
          <p:cNvPr id="18" name="Picture 2" descr="闲鱼app下载-闲鱼客户端7.3.31 安卓最新版-精品下载">
            <a:extLst>
              <a:ext uri="{FF2B5EF4-FFF2-40B4-BE49-F238E27FC236}">
                <a16:creationId xmlns:a16="http://schemas.microsoft.com/office/drawing/2014/main" id="{EBDB9E22-D1BF-B2C2-C044-82700E8CB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03" y="1238728"/>
            <a:ext cx="1294267" cy="1294267"/>
          </a:xfrm>
          <a:prstGeom prst="rect">
            <a:avLst/>
          </a:prstGeom>
          <a:noFill/>
          <a:effectLst>
            <a:outerShdw blurRad="596900" dist="38100" dir="5400000" algn="t" rotWithShape="0">
              <a:schemeClr val="accent4">
                <a:alpha val="6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9DB7E61-F841-C2D4-0BC7-FCB08A47E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6689" y="1000249"/>
            <a:ext cx="910437" cy="9104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E199456-77FC-AF9E-4DE2-3BA354E098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2258" flipH="1">
            <a:off x="386120" y="2453257"/>
            <a:ext cx="872085" cy="872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6E641E-A9D8-31DC-B437-872C3D62F195}"/>
              </a:ext>
            </a:extLst>
          </p:cNvPr>
          <p:cNvSpPr txBox="1"/>
          <p:nvPr/>
        </p:nvSpPr>
        <p:spPr>
          <a:xfrm>
            <a:off x="1130403" y="876986"/>
            <a:ext cx="1294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E60F"/>
                </a:solidFill>
                <a:latin typeface="Aptos" panose="020B0004020202020204" pitchFamily="34" charset="0"/>
                <a:ea typeface="汉仪雅酷黑 65W" panose="020B0604020202020204" pitchFamily="34" charset="-122"/>
              </a:rPr>
              <a:t>IdleFish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87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D3C8B86-9AE4-10DA-C13A-C7918AB1B1FE}"/>
              </a:ext>
            </a:extLst>
          </p:cNvPr>
          <p:cNvGrpSpPr/>
          <p:nvPr/>
        </p:nvGrpSpPr>
        <p:grpSpPr>
          <a:xfrm>
            <a:off x="2306933" y="4137626"/>
            <a:ext cx="1028044" cy="530131"/>
            <a:chOff x="7456944" y="2559830"/>
            <a:chExt cx="1028044" cy="530131"/>
          </a:xfrm>
          <a:solidFill>
            <a:schemeClr val="accent4"/>
          </a:solidFill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CD37B41-9669-F670-B527-F01950DEBBCF}"/>
                </a:ext>
              </a:extLst>
            </p:cNvPr>
            <p:cNvGrpSpPr/>
            <p:nvPr/>
          </p:nvGrpSpPr>
          <p:grpSpPr>
            <a:xfrm rot="5400000">
              <a:off x="7705900" y="2310874"/>
              <a:ext cx="530131" cy="1028044"/>
              <a:chOff x="7426917" y="3341369"/>
              <a:chExt cx="530131" cy="1028044"/>
            </a:xfrm>
            <a:grpFill/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56C327BC-AD78-53B6-26F8-371E7E5934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7640801" y="3127485"/>
                <a:ext cx="1" cy="427770"/>
              </a:xfrm>
              <a:prstGeom prst="line">
                <a:avLst/>
              </a:prstGeom>
              <a:grpFill/>
              <a:ln w="22225" cap="rnd">
                <a:solidFill>
                  <a:schemeClr val="accent4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55F56A8-4F71-A9BF-18E3-080AEFC0BFAB}"/>
                  </a:ext>
                </a:extLst>
              </p:cNvPr>
              <p:cNvSpPr/>
              <p:nvPr/>
            </p:nvSpPr>
            <p:spPr>
              <a:xfrm>
                <a:off x="7760977" y="4173342"/>
                <a:ext cx="196071" cy="196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4BD5EF4-6FB9-34BD-4DF6-A5A103241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4978" y="2991924"/>
              <a:ext cx="930008" cy="0"/>
            </a:xfrm>
            <a:prstGeom prst="line">
              <a:avLst/>
            </a:prstGeom>
            <a:grpFill/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FCA172-5CFE-FEC8-367C-2AD7C5D8E525}"/>
              </a:ext>
            </a:extLst>
          </p:cNvPr>
          <p:cNvGrpSpPr/>
          <p:nvPr/>
        </p:nvGrpSpPr>
        <p:grpSpPr>
          <a:xfrm rot="5400000">
            <a:off x="9129738" y="3671598"/>
            <a:ext cx="810930" cy="1172879"/>
            <a:chOff x="7554978" y="1819046"/>
            <a:chExt cx="810930" cy="1172879"/>
          </a:xfrm>
          <a:solidFill>
            <a:schemeClr val="accent6">
              <a:lumMod val="75000"/>
            </a:schemeClr>
          </a:solidFill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495A268-209B-50DA-5E4C-BA0F1CCAAA8E}"/>
                </a:ext>
              </a:extLst>
            </p:cNvPr>
            <p:cNvGrpSpPr/>
            <p:nvPr/>
          </p:nvGrpSpPr>
          <p:grpSpPr>
            <a:xfrm rot="5400000">
              <a:off x="7687693" y="2301190"/>
              <a:ext cx="1160360" cy="196071"/>
              <a:chOff x="6686137" y="3460443"/>
              <a:chExt cx="1160360" cy="196071"/>
            </a:xfrm>
            <a:grpFill/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2E650CD3-A43A-D019-D3E3-399BBC8CADA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364352" y="3076332"/>
                <a:ext cx="0" cy="964290"/>
              </a:xfrm>
              <a:prstGeom prst="line">
                <a:avLst/>
              </a:prstGeom>
              <a:solidFill>
                <a:srgbClr val="187C11"/>
              </a:solidFill>
              <a:ln w="22225" cap="rnd">
                <a:solidFill>
                  <a:srgbClr val="187C1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B2F964B8-E46A-95C6-74C6-D715BE5EE9FB}"/>
                  </a:ext>
                </a:extLst>
              </p:cNvPr>
              <p:cNvSpPr/>
              <p:nvPr/>
            </p:nvSpPr>
            <p:spPr>
              <a:xfrm>
                <a:off x="6686137" y="3460443"/>
                <a:ext cx="196071" cy="196071"/>
              </a:xfrm>
              <a:prstGeom prst="ellipse">
                <a:avLst/>
              </a:prstGeom>
              <a:solidFill>
                <a:srgbClr val="187C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03AB1FA-D215-69A3-2190-AC2BE209BDC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1427" y="2635476"/>
              <a:ext cx="0" cy="712897"/>
            </a:xfrm>
            <a:prstGeom prst="line">
              <a:avLst/>
            </a:prstGeom>
            <a:solidFill>
              <a:srgbClr val="187C11"/>
            </a:solidFill>
            <a:ln w="22225" cap="rnd">
              <a:solidFill>
                <a:srgbClr val="187C1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A7C0BCC-CB26-999D-6C6F-FDD4B3AF6D8D}"/>
              </a:ext>
            </a:extLst>
          </p:cNvPr>
          <p:cNvGrpSpPr/>
          <p:nvPr/>
        </p:nvGrpSpPr>
        <p:grpSpPr>
          <a:xfrm>
            <a:off x="6524302" y="2039522"/>
            <a:ext cx="1028044" cy="488018"/>
            <a:chOff x="7554978" y="2503912"/>
            <a:chExt cx="1028044" cy="488018"/>
          </a:xfrm>
          <a:solidFill>
            <a:schemeClr val="accent6">
              <a:lumMod val="75000"/>
            </a:schemeClr>
          </a:solidFill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CB790AF-0658-2F5E-C827-5801F428CDCD}"/>
                </a:ext>
              </a:extLst>
            </p:cNvPr>
            <p:cNvGrpSpPr/>
            <p:nvPr/>
          </p:nvGrpSpPr>
          <p:grpSpPr>
            <a:xfrm rot="5400000">
              <a:off x="8240978" y="2649885"/>
              <a:ext cx="488018" cy="196071"/>
              <a:chOff x="7371002" y="3243330"/>
              <a:chExt cx="488018" cy="196071"/>
            </a:xfrm>
            <a:grpFill/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5891C38-AC77-99F8-B0C8-5BFD75FD0BF9}"/>
                  </a:ext>
                </a:extLst>
              </p:cNvPr>
              <p:cNvCxnSpPr>
                <a:cxnSpLocks/>
                <a:endCxn id="27" idx="6"/>
              </p:cNvCxnSpPr>
              <p:nvPr/>
            </p:nvCxnSpPr>
            <p:spPr>
              <a:xfrm rot="16200000" flipH="1" flipV="1">
                <a:off x="7713046" y="3195393"/>
                <a:ext cx="1" cy="291946"/>
              </a:xfrm>
              <a:prstGeom prst="line">
                <a:avLst/>
              </a:prstGeom>
              <a:solidFill>
                <a:schemeClr val="accent6"/>
              </a:solidFill>
              <a:ln w="22225" cap="rnd">
                <a:solidFill>
                  <a:schemeClr val="accent6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BDA6E96-E416-D9A8-72BA-F2B71253FF7E}"/>
                  </a:ext>
                </a:extLst>
              </p:cNvPr>
              <p:cNvSpPr/>
              <p:nvPr/>
            </p:nvSpPr>
            <p:spPr>
              <a:xfrm>
                <a:off x="7371002" y="3243330"/>
                <a:ext cx="196071" cy="196071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B04FD3F-D4DD-6C02-BDF5-DDD319AEC8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4978" y="2991924"/>
              <a:ext cx="930008" cy="0"/>
            </a:xfrm>
            <a:prstGeom prst="line">
              <a:avLst/>
            </a:prstGeom>
            <a:solidFill>
              <a:schemeClr val="accent6"/>
            </a:solidFill>
            <a:ln w="2222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副标题 2">
            <a:extLst>
              <a:ext uri="{FF2B5EF4-FFF2-40B4-BE49-F238E27FC236}">
                <a16:creationId xmlns:a16="http://schemas.microsoft.com/office/drawing/2014/main" id="{5C36A244-1E14-75CC-BAA8-2620EBD40ED0}"/>
              </a:ext>
            </a:extLst>
          </p:cNvPr>
          <p:cNvSpPr txBox="1">
            <a:spLocks/>
          </p:cNvSpPr>
          <p:nvPr/>
        </p:nvSpPr>
        <p:spPr>
          <a:xfrm>
            <a:off x="1940226" y="2767264"/>
            <a:ext cx="8344203" cy="288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Current Challenges in </a:t>
            </a:r>
            <a:r>
              <a:rPr lang="en-US" altLang="zh-CN" sz="3200" b="1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IdleFish’’’’’’’’’’’’’’’’’’’’’’’’’’’’’’’’’’’’’’’’’’s</a:t>
            </a:r>
            <a:r>
              <a:rPr lang="en-US" altLang="zh-CN" sz="3200" b="1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G’’</a:t>
            </a:r>
            <a:r>
              <a:rPr lang="en-US" altLang="zh-CN" sz="3200" b="1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reen</a:t>
            </a:r>
            <a:r>
              <a:rPr lang="en-US" altLang="zh-CN" sz="3200" b="1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Marketing Strategies</a:t>
            </a:r>
            <a:endParaRPr lang="zh-CN" altLang="en-US" sz="3200" b="1" dirty="0">
              <a:solidFill>
                <a:schemeClr val="accent6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A6BAF3-C331-C107-6337-4FAA6CD91D4B}"/>
              </a:ext>
            </a:extLst>
          </p:cNvPr>
          <p:cNvGrpSpPr/>
          <p:nvPr/>
        </p:nvGrpSpPr>
        <p:grpSpPr>
          <a:xfrm>
            <a:off x="5575118" y="1836562"/>
            <a:ext cx="1074420" cy="1074420"/>
            <a:chOff x="7336258" y="4311166"/>
            <a:chExt cx="1074420" cy="107442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E76769-3380-6077-1721-D71A770C8013}"/>
                </a:ext>
              </a:extLst>
            </p:cNvPr>
            <p:cNvSpPr/>
            <p:nvPr/>
          </p:nvSpPr>
          <p:spPr>
            <a:xfrm>
              <a:off x="7336258" y="4311166"/>
              <a:ext cx="1074420" cy="1074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30CD2869-399F-F645-A12B-4BF8741C7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52862" y="4527770"/>
              <a:ext cx="641212" cy="641212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A24DD8-E28E-12F6-6CAC-197230FF1B7D}"/>
              </a:ext>
            </a:extLst>
          </p:cNvPr>
          <p:cNvGrpSpPr/>
          <p:nvPr/>
        </p:nvGrpSpPr>
        <p:grpSpPr>
          <a:xfrm>
            <a:off x="8411551" y="3134812"/>
            <a:ext cx="1074420" cy="1074420"/>
            <a:chOff x="9127612" y="3698046"/>
            <a:chExt cx="1074420" cy="107442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9FAA71F-4071-0A75-4ACC-005DAC74518F}"/>
                </a:ext>
              </a:extLst>
            </p:cNvPr>
            <p:cNvSpPr/>
            <p:nvPr/>
          </p:nvSpPr>
          <p:spPr>
            <a:xfrm>
              <a:off x="9127612" y="3698046"/>
              <a:ext cx="1074420" cy="1074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73ECFFA-63BF-7714-74A3-BF055F18BD44}"/>
                </a:ext>
              </a:extLst>
            </p:cNvPr>
            <p:cNvGrpSpPr/>
            <p:nvPr/>
          </p:nvGrpSpPr>
          <p:grpSpPr>
            <a:xfrm>
              <a:off x="9378121" y="4077895"/>
              <a:ext cx="573408" cy="442549"/>
              <a:chOff x="9466825" y="2590755"/>
              <a:chExt cx="652612" cy="503678"/>
            </a:xfrm>
          </p:grpSpPr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2BB9E63D-15D2-35F8-4E34-FEB12A8F8138}"/>
                  </a:ext>
                </a:extLst>
              </p:cNvPr>
              <p:cNvSpPr/>
              <p:nvPr/>
            </p:nvSpPr>
            <p:spPr>
              <a:xfrm>
                <a:off x="9466825" y="2590755"/>
                <a:ext cx="652612" cy="503678"/>
              </a:xfrm>
              <a:custGeom>
                <a:avLst/>
                <a:gdLst>
                  <a:gd name="connsiteX0" fmla="*/ 652612 w 652612"/>
                  <a:gd name="connsiteY0" fmla="*/ 62522 h 503678"/>
                  <a:gd name="connsiteX1" fmla="*/ 652612 w 652612"/>
                  <a:gd name="connsiteY1" fmla="*/ 366248 h 503678"/>
                  <a:gd name="connsiteX2" fmla="*/ 590090 w 652612"/>
                  <a:gd name="connsiteY2" fmla="*/ 428771 h 503678"/>
                  <a:gd name="connsiteX3" fmla="*/ 396425 w 652612"/>
                  <a:gd name="connsiteY3" fmla="*/ 428771 h 503678"/>
                  <a:gd name="connsiteX4" fmla="*/ 341587 w 652612"/>
                  <a:gd name="connsiteY4" fmla="*/ 496379 h 503678"/>
                  <a:gd name="connsiteX5" fmla="*/ 313957 w 652612"/>
                  <a:gd name="connsiteY5" fmla="*/ 499311 h 503678"/>
                  <a:gd name="connsiteX6" fmla="*/ 311025 w 652612"/>
                  <a:gd name="connsiteY6" fmla="*/ 496379 h 503678"/>
                  <a:gd name="connsiteX7" fmla="*/ 256180 w 652612"/>
                  <a:gd name="connsiteY7" fmla="*/ 428771 h 503678"/>
                  <a:gd name="connsiteX8" fmla="*/ 62522 w 652612"/>
                  <a:gd name="connsiteY8" fmla="*/ 428771 h 503678"/>
                  <a:gd name="connsiteX9" fmla="*/ 0 w 652612"/>
                  <a:gd name="connsiteY9" fmla="*/ 366248 h 503678"/>
                  <a:gd name="connsiteX10" fmla="*/ 0 w 652612"/>
                  <a:gd name="connsiteY10" fmla="*/ 62522 h 503678"/>
                  <a:gd name="connsiteX11" fmla="*/ 62522 w 652612"/>
                  <a:gd name="connsiteY11" fmla="*/ 0 h 503678"/>
                  <a:gd name="connsiteX12" fmla="*/ 590090 w 652612"/>
                  <a:gd name="connsiteY12" fmla="*/ 0 h 503678"/>
                  <a:gd name="connsiteX13" fmla="*/ 652612 w 652612"/>
                  <a:gd name="connsiteY13" fmla="*/ 62522 h 503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52612" h="503678">
                    <a:moveTo>
                      <a:pt x="652612" y="62522"/>
                    </a:moveTo>
                    <a:lnTo>
                      <a:pt x="652612" y="366248"/>
                    </a:lnTo>
                    <a:cubicBezTo>
                      <a:pt x="652580" y="400765"/>
                      <a:pt x="624607" y="428739"/>
                      <a:pt x="590090" y="428771"/>
                    </a:cubicBezTo>
                    <a:lnTo>
                      <a:pt x="396425" y="428771"/>
                    </a:lnTo>
                    <a:lnTo>
                      <a:pt x="341587" y="496379"/>
                    </a:lnTo>
                    <a:cubicBezTo>
                      <a:pt x="334767" y="504819"/>
                      <a:pt x="322396" y="506132"/>
                      <a:pt x="313957" y="499311"/>
                    </a:cubicBezTo>
                    <a:cubicBezTo>
                      <a:pt x="312879" y="498440"/>
                      <a:pt x="311896" y="497458"/>
                      <a:pt x="311025" y="496379"/>
                    </a:cubicBezTo>
                    <a:lnTo>
                      <a:pt x="256180" y="428771"/>
                    </a:lnTo>
                    <a:lnTo>
                      <a:pt x="62522" y="428771"/>
                    </a:lnTo>
                    <a:cubicBezTo>
                      <a:pt x="28005" y="428739"/>
                      <a:pt x="32" y="400765"/>
                      <a:pt x="0" y="366248"/>
                    </a:cubicBezTo>
                    <a:lnTo>
                      <a:pt x="0" y="62522"/>
                    </a:lnTo>
                    <a:cubicBezTo>
                      <a:pt x="32" y="28005"/>
                      <a:pt x="28005" y="32"/>
                      <a:pt x="62522" y="0"/>
                    </a:cubicBezTo>
                    <a:lnTo>
                      <a:pt x="590090" y="0"/>
                    </a:lnTo>
                    <a:cubicBezTo>
                      <a:pt x="624607" y="32"/>
                      <a:pt x="652580" y="28005"/>
                      <a:pt x="652612" y="62522"/>
                    </a:cubicBezTo>
                    <a:close/>
                  </a:path>
                </a:pathLst>
              </a:custGeom>
              <a:solidFill>
                <a:srgbClr val="187C11"/>
              </a:solidFill>
              <a:ln w="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SG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102434C7-E8DD-3C16-146C-6D9A66DD9CC4}"/>
                  </a:ext>
                </a:extLst>
              </p:cNvPr>
              <p:cNvSpPr/>
              <p:nvPr/>
            </p:nvSpPr>
            <p:spPr>
              <a:xfrm>
                <a:off x="9606009" y="2769852"/>
                <a:ext cx="374238" cy="74674"/>
              </a:xfrm>
              <a:custGeom>
                <a:avLst/>
                <a:gdLst>
                  <a:gd name="connsiteX0" fmla="*/ 74674 w 374238"/>
                  <a:gd name="connsiteY0" fmla="*/ 37330 h 74674"/>
                  <a:gd name="connsiteX1" fmla="*/ 37345 w 374238"/>
                  <a:gd name="connsiteY1" fmla="*/ 74674 h 74674"/>
                  <a:gd name="connsiteX2" fmla="*/ 0 w 374238"/>
                  <a:gd name="connsiteY2" fmla="*/ 37345 h 74674"/>
                  <a:gd name="connsiteX3" fmla="*/ 37330 w 374238"/>
                  <a:gd name="connsiteY3" fmla="*/ 0 h 74674"/>
                  <a:gd name="connsiteX4" fmla="*/ 37337 w 374238"/>
                  <a:gd name="connsiteY4" fmla="*/ 0 h 74674"/>
                  <a:gd name="connsiteX5" fmla="*/ 74674 w 374238"/>
                  <a:gd name="connsiteY5" fmla="*/ 37330 h 74674"/>
                  <a:gd name="connsiteX6" fmla="*/ 224453 w 374238"/>
                  <a:gd name="connsiteY6" fmla="*/ 37330 h 74674"/>
                  <a:gd name="connsiteX7" fmla="*/ 187123 w 374238"/>
                  <a:gd name="connsiteY7" fmla="*/ 74660 h 74674"/>
                  <a:gd name="connsiteX8" fmla="*/ 149793 w 374238"/>
                  <a:gd name="connsiteY8" fmla="*/ 37330 h 74674"/>
                  <a:gd name="connsiteX9" fmla="*/ 187123 w 374238"/>
                  <a:gd name="connsiteY9" fmla="*/ 0 h 74674"/>
                  <a:gd name="connsiteX10" fmla="*/ 224453 w 374238"/>
                  <a:gd name="connsiteY10" fmla="*/ 37330 h 74674"/>
                  <a:gd name="connsiteX11" fmla="*/ 374238 w 374238"/>
                  <a:gd name="connsiteY11" fmla="*/ 37330 h 74674"/>
                  <a:gd name="connsiteX12" fmla="*/ 336908 w 374238"/>
                  <a:gd name="connsiteY12" fmla="*/ 74674 h 74674"/>
                  <a:gd name="connsiteX13" fmla="*/ 299564 w 374238"/>
                  <a:gd name="connsiteY13" fmla="*/ 37345 h 74674"/>
                  <a:gd name="connsiteX14" fmla="*/ 336894 w 374238"/>
                  <a:gd name="connsiteY14" fmla="*/ 0 h 74674"/>
                  <a:gd name="connsiteX15" fmla="*/ 336908 w 374238"/>
                  <a:gd name="connsiteY15" fmla="*/ 0 h 74674"/>
                  <a:gd name="connsiteX16" fmla="*/ 374238 w 374238"/>
                  <a:gd name="connsiteY16" fmla="*/ 37330 h 7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4238" h="74674">
                    <a:moveTo>
                      <a:pt x="74674" y="37330"/>
                    </a:moveTo>
                    <a:cubicBezTo>
                      <a:pt x="74679" y="57951"/>
                      <a:pt x="57966" y="74670"/>
                      <a:pt x="37345" y="74674"/>
                    </a:cubicBezTo>
                    <a:cubicBezTo>
                      <a:pt x="16724" y="74678"/>
                      <a:pt x="4" y="57966"/>
                      <a:pt x="0" y="37345"/>
                    </a:cubicBezTo>
                    <a:cubicBezTo>
                      <a:pt x="-4" y="16724"/>
                      <a:pt x="16709" y="4"/>
                      <a:pt x="37330" y="0"/>
                    </a:cubicBezTo>
                    <a:cubicBezTo>
                      <a:pt x="37332" y="0"/>
                      <a:pt x="37335" y="0"/>
                      <a:pt x="37337" y="0"/>
                    </a:cubicBezTo>
                    <a:cubicBezTo>
                      <a:pt x="57945" y="24"/>
                      <a:pt x="74646" y="16722"/>
                      <a:pt x="74674" y="37330"/>
                    </a:cubicBezTo>
                    <a:close/>
                    <a:moveTo>
                      <a:pt x="224453" y="37330"/>
                    </a:moveTo>
                    <a:cubicBezTo>
                      <a:pt x="224453" y="57947"/>
                      <a:pt x="207739" y="74660"/>
                      <a:pt x="187123" y="74660"/>
                    </a:cubicBezTo>
                    <a:cubicBezTo>
                      <a:pt x="166506" y="74660"/>
                      <a:pt x="149793" y="57947"/>
                      <a:pt x="149793" y="37330"/>
                    </a:cubicBezTo>
                    <a:cubicBezTo>
                      <a:pt x="149793" y="16713"/>
                      <a:pt x="166506" y="0"/>
                      <a:pt x="187123" y="0"/>
                    </a:cubicBezTo>
                    <a:cubicBezTo>
                      <a:pt x="207729" y="24"/>
                      <a:pt x="224429" y="16724"/>
                      <a:pt x="224453" y="37330"/>
                    </a:cubicBezTo>
                    <a:close/>
                    <a:moveTo>
                      <a:pt x="374238" y="37330"/>
                    </a:moveTo>
                    <a:cubicBezTo>
                      <a:pt x="374243" y="57951"/>
                      <a:pt x="357529" y="74670"/>
                      <a:pt x="336908" y="74674"/>
                    </a:cubicBezTo>
                    <a:cubicBezTo>
                      <a:pt x="316287" y="74678"/>
                      <a:pt x="299568" y="57966"/>
                      <a:pt x="299564" y="37345"/>
                    </a:cubicBezTo>
                    <a:cubicBezTo>
                      <a:pt x="299560" y="16724"/>
                      <a:pt x="316273" y="4"/>
                      <a:pt x="336894" y="0"/>
                    </a:cubicBezTo>
                    <a:cubicBezTo>
                      <a:pt x="336899" y="0"/>
                      <a:pt x="336903" y="0"/>
                      <a:pt x="336908" y="0"/>
                    </a:cubicBezTo>
                    <a:cubicBezTo>
                      <a:pt x="357513" y="28"/>
                      <a:pt x="374210" y="16725"/>
                      <a:pt x="374238" y="37330"/>
                    </a:cubicBezTo>
                    <a:close/>
                  </a:path>
                </a:pathLst>
              </a:custGeom>
              <a:solidFill>
                <a:schemeClr val="bg1"/>
              </a:solidFill>
              <a:ln w="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SG" altLang="en-US"/>
              </a:p>
            </p:txBody>
          </p:sp>
        </p:grp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EB193634-3DE1-96C8-590C-E58B230C2239}"/>
              </a:ext>
            </a:extLst>
          </p:cNvPr>
          <p:cNvGrpSpPr/>
          <p:nvPr/>
        </p:nvGrpSpPr>
        <p:grpSpPr>
          <a:xfrm>
            <a:off x="7193057" y="983685"/>
            <a:ext cx="4677808" cy="1673400"/>
            <a:chOff x="7176728" y="1228614"/>
            <a:chExt cx="4677808" cy="1673400"/>
          </a:xfrm>
        </p:grpSpPr>
        <p:sp>
          <p:nvSpPr>
            <p:cNvPr id="32" name="副标题 2">
              <a:extLst>
                <a:ext uri="{FF2B5EF4-FFF2-40B4-BE49-F238E27FC236}">
                  <a16:creationId xmlns:a16="http://schemas.microsoft.com/office/drawing/2014/main" id="{27C3E38C-5C91-4AAB-5CB2-0D87EE5745F8}"/>
                </a:ext>
              </a:extLst>
            </p:cNvPr>
            <p:cNvSpPr txBox="1">
              <a:spLocks/>
            </p:cNvSpPr>
            <p:nvPr/>
          </p:nvSpPr>
          <p:spPr>
            <a:xfrm>
              <a:off x="7176728" y="1678223"/>
              <a:ext cx="1232005" cy="2889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8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Weak  Exposure</a:t>
              </a:r>
              <a:endParaRPr lang="zh-CN" altLang="en-US" sz="18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29A1090-F16F-0ECB-2258-E42582FCB440}"/>
                </a:ext>
              </a:extLst>
            </p:cNvPr>
            <p:cNvGrpSpPr/>
            <p:nvPr/>
          </p:nvGrpSpPr>
          <p:grpSpPr>
            <a:xfrm>
              <a:off x="8340790" y="1228614"/>
              <a:ext cx="2196240" cy="730364"/>
              <a:chOff x="7921772" y="713854"/>
              <a:chExt cx="2196240" cy="730364"/>
            </a:xfrm>
          </p:grpSpPr>
          <p:pic>
            <p:nvPicPr>
              <p:cNvPr id="49" name="图形 48">
                <a:extLst>
                  <a:ext uri="{FF2B5EF4-FFF2-40B4-BE49-F238E27FC236}">
                    <a16:creationId xmlns:a16="http://schemas.microsoft.com/office/drawing/2014/main" id="{E35C3F7A-3A57-9663-DD81-0BF0724F7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651887" y="841020"/>
                <a:ext cx="466125" cy="466125"/>
              </a:xfrm>
              <a:prstGeom prst="rect">
                <a:avLst/>
              </a:prstGeom>
            </p:spPr>
          </p:pic>
          <p:pic>
            <p:nvPicPr>
              <p:cNvPr id="50" name="图形 49">
                <a:extLst>
                  <a:ext uri="{FF2B5EF4-FFF2-40B4-BE49-F238E27FC236}">
                    <a16:creationId xmlns:a16="http://schemas.microsoft.com/office/drawing/2014/main" id="{E753E5AC-F5DF-DD3B-45F4-93D698FD9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65304" y="854812"/>
                <a:ext cx="456219" cy="456219"/>
              </a:xfrm>
              <a:prstGeom prst="rect">
                <a:avLst/>
              </a:prstGeom>
            </p:spPr>
          </p:pic>
          <p:pic>
            <p:nvPicPr>
              <p:cNvPr id="51" name="Picture 2" descr="小红书|UI|APP界面|爱玩的ku真 - 原创作品 - 站酷 (ZCOOL)">
                <a:extLst>
                  <a:ext uri="{FF2B5EF4-FFF2-40B4-BE49-F238E27FC236}">
                    <a16:creationId xmlns:a16="http://schemas.microsoft.com/office/drawing/2014/main" id="{EDFDBC17-73CD-CC58-0C64-367AFEED15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1523" y="713854"/>
                <a:ext cx="730364" cy="730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图形 52">
                <a:extLst>
                  <a:ext uri="{FF2B5EF4-FFF2-40B4-BE49-F238E27FC236}">
                    <a16:creationId xmlns:a16="http://schemas.microsoft.com/office/drawing/2014/main" id="{59D583E0-6892-924A-D64A-D7B5CFF50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921772" y="855199"/>
                <a:ext cx="447675" cy="447675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7E2C89C-B44E-D26B-D70D-1B03516745C5}"/>
                </a:ext>
              </a:extLst>
            </p:cNvPr>
            <p:cNvSpPr txBox="1"/>
            <p:nvPr/>
          </p:nvSpPr>
          <p:spPr>
            <a:xfrm>
              <a:off x="8340789" y="1947907"/>
              <a:ext cx="3513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Few or no posts about </a:t>
              </a:r>
              <a:r>
                <a:rPr lang="en-US" altLang="zh-CN" sz="1400" dirty="0" err="1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Xianyu’s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Low-Carbon Double 11 on major social media platforms, </a:t>
              </a:r>
              <a:r>
                <a:rPr lang="en-US" altLang="zh-CN" sz="1400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no exclusive tag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and minimal discussion (</a:t>
              </a:r>
              <a:r>
                <a:rPr lang="en-US" altLang="zh-CN" sz="1400" dirty="0">
                  <a:solidFill>
                    <a:schemeClr val="accent6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only a handful of posts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).</a:t>
              </a:r>
              <a:endParaRPr lang="en-US" altLang="zh-CN" sz="14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</p:txBody>
        </p:sp>
      </p:grpSp>
      <p:sp>
        <p:nvSpPr>
          <p:cNvPr id="91" name="副标题 2">
            <a:extLst>
              <a:ext uri="{FF2B5EF4-FFF2-40B4-BE49-F238E27FC236}">
                <a16:creationId xmlns:a16="http://schemas.microsoft.com/office/drawing/2014/main" id="{CEB4185D-DA02-B4BD-D5FB-D34F8AC33FE5}"/>
              </a:ext>
            </a:extLst>
          </p:cNvPr>
          <p:cNvSpPr txBox="1">
            <a:spLocks/>
          </p:cNvSpPr>
          <p:nvPr/>
        </p:nvSpPr>
        <p:spPr>
          <a:xfrm>
            <a:off x="3994458" y="3827485"/>
            <a:ext cx="4231545" cy="30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Low acceptance of the campaign among target users</a:t>
            </a:r>
            <a:endParaRPr lang="zh-CN" altLang="en-US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974F53FB-17E0-0160-0E18-E22D569A173D}"/>
              </a:ext>
            </a:extLst>
          </p:cNvPr>
          <p:cNvSpPr/>
          <p:nvPr/>
        </p:nvSpPr>
        <p:spPr>
          <a:xfrm>
            <a:off x="4387310" y="4506849"/>
            <a:ext cx="3251267" cy="870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FF0D1B8-E640-5977-401F-593CDDCD80FB}"/>
              </a:ext>
            </a:extLst>
          </p:cNvPr>
          <p:cNvGrpSpPr/>
          <p:nvPr/>
        </p:nvGrpSpPr>
        <p:grpSpPr>
          <a:xfrm>
            <a:off x="2761162" y="3184375"/>
            <a:ext cx="1074420" cy="1074420"/>
            <a:chOff x="6601968" y="1932802"/>
            <a:chExt cx="1074420" cy="107442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4E22B7C-114B-D228-8963-6578DDB58FD0}"/>
                </a:ext>
              </a:extLst>
            </p:cNvPr>
            <p:cNvSpPr/>
            <p:nvPr/>
          </p:nvSpPr>
          <p:spPr>
            <a:xfrm>
              <a:off x="6601968" y="1932802"/>
              <a:ext cx="1074420" cy="1074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3882916A-8914-0676-0886-4F3CF353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05653" y="2098664"/>
              <a:ext cx="694275" cy="694275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489F34B-15A8-BA2B-DDA9-8507331C7B6E}"/>
              </a:ext>
            </a:extLst>
          </p:cNvPr>
          <p:cNvGrpSpPr/>
          <p:nvPr/>
        </p:nvGrpSpPr>
        <p:grpSpPr>
          <a:xfrm>
            <a:off x="1362878" y="3790329"/>
            <a:ext cx="4551751" cy="2193803"/>
            <a:chOff x="1346549" y="4035258"/>
            <a:chExt cx="4551751" cy="2193803"/>
          </a:xfrm>
        </p:grpSpPr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D2674811-7421-3AAB-495D-3C3A697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50850" y="4035258"/>
              <a:ext cx="610965" cy="610965"/>
            </a:xfrm>
            <a:prstGeom prst="rect">
              <a:avLst/>
            </a:prstGeom>
          </p:spPr>
        </p:pic>
        <p:sp>
          <p:nvSpPr>
            <p:cNvPr id="40" name="副标题 2">
              <a:extLst>
                <a:ext uri="{FF2B5EF4-FFF2-40B4-BE49-F238E27FC236}">
                  <a16:creationId xmlns:a16="http://schemas.microsoft.com/office/drawing/2014/main" id="{D3C67C46-56CA-DFBE-31AD-F2BEE35BF41F}"/>
                </a:ext>
              </a:extLst>
            </p:cNvPr>
            <p:cNvSpPr txBox="1">
              <a:spLocks/>
            </p:cNvSpPr>
            <p:nvPr/>
          </p:nvSpPr>
          <p:spPr>
            <a:xfrm>
              <a:off x="1348165" y="4670574"/>
              <a:ext cx="1006533" cy="29802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8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Low Traffic</a:t>
              </a:r>
              <a:endParaRPr lang="zh-CN" altLang="en-US" sz="18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330EA86-7A9D-94B2-CFD6-5A60C6A62F0D}"/>
                </a:ext>
              </a:extLst>
            </p:cNvPr>
            <p:cNvSpPr txBox="1"/>
            <p:nvPr/>
          </p:nvSpPr>
          <p:spPr>
            <a:xfrm>
              <a:off x="1346549" y="5274954"/>
              <a:ext cx="45517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IdleFish’s official WeChat posts received </a:t>
              </a:r>
              <a:r>
                <a:rPr lang="en-US" altLang="zh-CN" sz="1400" dirty="0">
                  <a:solidFill>
                    <a:schemeClr val="accent4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very few views and likes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. Meanwhile, posts from partner official Weibo accounts had even </a:t>
              </a:r>
              <a:r>
                <a:rPr lang="en-US" altLang="zh-CN" sz="1400" dirty="0">
                  <a:solidFill>
                    <a:schemeClr val="accent4"/>
                  </a:solidFill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lower engagement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, with view counts comparable to those of inactive accounts.</a:t>
              </a:r>
            </a:p>
          </p:txBody>
        </p:sp>
        <p:pic>
          <p:nvPicPr>
            <p:cNvPr id="93" name="图形 92">
              <a:extLst>
                <a:ext uri="{FF2B5EF4-FFF2-40B4-BE49-F238E27FC236}">
                  <a16:creationId xmlns:a16="http://schemas.microsoft.com/office/drawing/2014/main" id="{D2683ABF-D642-5509-A39E-03CCDDF9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26559" y="4111752"/>
              <a:ext cx="501998" cy="501998"/>
            </a:xfrm>
            <a:prstGeom prst="rect">
              <a:avLst/>
            </a:prstGeom>
          </p:spPr>
        </p:pic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A5699924-796F-0368-77D9-F918DEDCE5B3}"/>
              </a:ext>
            </a:extLst>
          </p:cNvPr>
          <p:cNvGrpSpPr/>
          <p:nvPr/>
        </p:nvGrpSpPr>
        <p:grpSpPr>
          <a:xfrm>
            <a:off x="8430163" y="3757203"/>
            <a:ext cx="3440693" cy="2095996"/>
            <a:chOff x="8413834" y="4002132"/>
            <a:chExt cx="3440693" cy="2095996"/>
          </a:xfrm>
        </p:grpSpPr>
        <p:sp>
          <p:nvSpPr>
            <p:cNvPr id="39" name="副标题 2">
              <a:extLst>
                <a:ext uri="{FF2B5EF4-FFF2-40B4-BE49-F238E27FC236}">
                  <a16:creationId xmlns:a16="http://schemas.microsoft.com/office/drawing/2014/main" id="{E82433B4-A32C-1C97-5E2E-C8842839BB42}"/>
                </a:ext>
              </a:extLst>
            </p:cNvPr>
            <p:cNvSpPr txBox="1">
              <a:spLocks/>
            </p:cNvSpPr>
            <p:nvPr/>
          </p:nvSpPr>
          <p:spPr>
            <a:xfrm>
              <a:off x="10214793" y="4615354"/>
              <a:ext cx="1639734" cy="2973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8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Low level of discussion</a:t>
              </a:r>
              <a:endParaRPr lang="zh-CN" altLang="en-US" sz="18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C567D14-D46E-EA18-505E-8B203AEA5B21}"/>
                </a:ext>
              </a:extLst>
            </p:cNvPr>
            <p:cNvSpPr txBox="1"/>
            <p:nvPr/>
          </p:nvSpPr>
          <p:spPr>
            <a:xfrm>
              <a:off x="8413834" y="5144021"/>
              <a:ext cx="32447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From Nov. 1–11, out of 4,400+ Weibo trending topics (≈400 per day), </a:t>
              </a:r>
              <a:r>
                <a:rPr lang="en-US" altLang="zh-CN" sz="1400" b="1" dirty="0">
                  <a:solidFill>
                    <a:srgbClr val="187C1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none were related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to </a:t>
              </a:r>
              <a:r>
                <a:rPr lang="en-US" altLang="zh-CN" sz="1400" dirty="0" err="1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IdleFish’’s</a:t>
              </a:r>
              <a:r>
                <a:rPr lang="en-US" altLang="zh-CN" sz="14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Low-Carbon Double 11</a:t>
              </a:r>
            </a:p>
          </p:txBody>
        </p:sp>
        <p:pic>
          <p:nvPicPr>
            <p:cNvPr id="96" name="图形 95">
              <a:extLst>
                <a:ext uri="{FF2B5EF4-FFF2-40B4-BE49-F238E27FC236}">
                  <a16:creationId xmlns:a16="http://schemas.microsoft.com/office/drawing/2014/main" id="{E13A9376-7155-84EC-7E99-62C2830A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74480" y="4002132"/>
              <a:ext cx="610965" cy="610965"/>
            </a:xfrm>
            <a:prstGeom prst="rect">
              <a:avLst/>
            </a:prstGeom>
          </p:spPr>
        </p:pic>
      </p:grpSp>
      <p:sp>
        <p:nvSpPr>
          <p:cNvPr id="58" name="副标题 2">
            <a:extLst>
              <a:ext uri="{FF2B5EF4-FFF2-40B4-BE49-F238E27FC236}">
                <a16:creationId xmlns:a16="http://schemas.microsoft.com/office/drawing/2014/main" id="{4789EA3F-B592-D07E-8B82-15BC35A4C4A0}"/>
              </a:ext>
            </a:extLst>
          </p:cNvPr>
          <p:cNvSpPr txBox="1">
            <a:spLocks/>
          </p:cNvSpPr>
          <p:nvPr/>
        </p:nvSpPr>
        <p:spPr>
          <a:xfrm>
            <a:off x="611926" y="580562"/>
            <a:ext cx="2976766" cy="532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Background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1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E1F3ADAA-C8A8-EC91-F5B3-C76DB471BACE}"/>
              </a:ext>
            </a:extLst>
          </p:cNvPr>
          <p:cNvGrpSpPr/>
          <p:nvPr/>
        </p:nvGrpSpPr>
        <p:grpSpPr>
          <a:xfrm>
            <a:off x="5666564" y="3351070"/>
            <a:ext cx="858871" cy="196071"/>
            <a:chOff x="7888570" y="2893888"/>
            <a:chExt cx="858871" cy="196071"/>
          </a:xfrm>
          <a:solidFill>
            <a:schemeClr val="accent6">
              <a:lumMod val="75000"/>
            </a:schemeClr>
          </a:solidFill>
        </p:grpSpPr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7DC7979B-22FB-F856-4388-81E550E966CF}"/>
                </a:ext>
              </a:extLst>
            </p:cNvPr>
            <p:cNvSpPr/>
            <p:nvPr/>
          </p:nvSpPr>
          <p:spPr>
            <a:xfrm rot="5400000">
              <a:off x="8551370" y="2893888"/>
              <a:ext cx="196071" cy="1960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4214223-5B54-7CA4-2ABE-F6988579B222}"/>
                </a:ext>
              </a:extLst>
            </p:cNvPr>
            <p:cNvCxnSpPr>
              <a:cxnSpLocks/>
              <a:stCxn id="237" idx="4"/>
            </p:cNvCxnSpPr>
            <p:nvPr/>
          </p:nvCxnSpPr>
          <p:spPr>
            <a:xfrm flipH="1" flipV="1">
              <a:off x="7888570" y="2978759"/>
              <a:ext cx="662800" cy="13165"/>
            </a:xfrm>
            <a:prstGeom prst="line">
              <a:avLst/>
            </a:prstGeom>
            <a:solidFill>
              <a:schemeClr val="accent6"/>
            </a:solidFill>
            <a:ln w="2222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副标题 2">
            <a:extLst>
              <a:ext uri="{FF2B5EF4-FFF2-40B4-BE49-F238E27FC236}">
                <a16:creationId xmlns:a16="http://schemas.microsoft.com/office/drawing/2014/main" id="{D45A4213-1110-9C9E-21E2-9E703C59BCD9}"/>
              </a:ext>
            </a:extLst>
          </p:cNvPr>
          <p:cNvSpPr txBox="1">
            <a:spLocks/>
          </p:cNvSpPr>
          <p:nvPr/>
        </p:nvSpPr>
        <p:spPr>
          <a:xfrm>
            <a:off x="611926" y="580562"/>
            <a:ext cx="4009060" cy="447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Research Approach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278" name="!! 组合14">
            <a:extLst>
              <a:ext uri="{FF2B5EF4-FFF2-40B4-BE49-F238E27FC236}">
                <a16:creationId xmlns:a16="http://schemas.microsoft.com/office/drawing/2014/main" id="{D7319293-E357-9243-A4E9-61D630D1FF19}"/>
              </a:ext>
            </a:extLst>
          </p:cNvPr>
          <p:cNvGrpSpPr/>
          <p:nvPr/>
        </p:nvGrpSpPr>
        <p:grpSpPr>
          <a:xfrm>
            <a:off x="931207" y="2330939"/>
            <a:ext cx="2179578" cy="2179578"/>
            <a:chOff x="931207" y="2330939"/>
            <a:chExt cx="2179578" cy="2179578"/>
          </a:xfrm>
        </p:grpSpPr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8AFADF2C-44DC-A385-E913-4CE71CE879ED}"/>
                </a:ext>
              </a:extLst>
            </p:cNvPr>
            <p:cNvSpPr/>
            <p:nvPr/>
          </p:nvSpPr>
          <p:spPr>
            <a:xfrm>
              <a:off x="931207" y="2330939"/>
              <a:ext cx="2179578" cy="2179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rgbClr val="996633">
                  <a:alpha val="18824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20" name="副标题 2">
              <a:extLst>
                <a:ext uri="{FF2B5EF4-FFF2-40B4-BE49-F238E27FC236}">
                  <a16:creationId xmlns:a16="http://schemas.microsoft.com/office/drawing/2014/main" id="{5F83B928-B657-F4C5-15DE-08C18C65233E}"/>
                </a:ext>
              </a:extLst>
            </p:cNvPr>
            <p:cNvSpPr txBox="1">
              <a:spLocks/>
            </p:cNvSpPr>
            <p:nvPr/>
          </p:nvSpPr>
          <p:spPr>
            <a:xfrm>
              <a:off x="1070768" y="3135725"/>
              <a:ext cx="1900455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Research Objectives</a:t>
              </a:r>
              <a:endParaRPr lang="zh-CN" altLang="en-US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6B1E4071-9734-1A5F-DC57-8D9A9251FB65}"/>
              </a:ext>
            </a:extLst>
          </p:cNvPr>
          <p:cNvGrpSpPr/>
          <p:nvPr/>
        </p:nvGrpSpPr>
        <p:grpSpPr>
          <a:xfrm>
            <a:off x="3996024" y="1628775"/>
            <a:ext cx="1528846" cy="563455"/>
            <a:chOff x="4016739" y="1347047"/>
            <a:chExt cx="1528846" cy="563455"/>
          </a:xfrm>
        </p:grpSpPr>
        <p:sp>
          <p:nvSpPr>
            <p:cNvPr id="221" name="矩形: 圆角 220">
              <a:extLst>
                <a:ext uri="{FF2B5EF4-FFF2-40B4-BE49-F238E27FC236}">
                  <a16:creationId xmlns:a16="http://schemas.microsoft.com/office/drawing/2014/main" id="{CD9C67D7-1F6D-2A00-36D6-742DEA93AE5B}"/>
                </a:ext>
              </a:extLst>
            </p:cNvPr>
            <p:cNvSpPr/>
            <p:nvPr/>
          </p:nvSpPr>
          <p:spPr>
            <a:xfrm>
              <a:off x="4018626" y="1347047"/>
              <a:ext cx="1526959" cy="5634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chemeClr val="accent4"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17" name="副标题 2">
              <a:extLst>
                <a:ext uri="{FF2B5EF4-FFF2-40B4-BE49-F238E27FC236}">
                  <a16:creationId xmlns:a16="http://schemas.microsoft.com/office/drawing/2014/main" id="{166E5812-C917-9140-F4F0-6137E446619A}"/>
                </a:ext>
              </a:extLst>
            </p:cNvPr>
            <p:cNvSpPr txBox="1">
              <a:spLocks/>
            </p:cNvSpPr>
            <p:nvPr/>
          </p:nvSpPr>
          <p:spPr>
            <a:xfrm>
              <a:off x="4016739" y="1396430"/>
              <a:ext cx="1526959" cy="2804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Market Research</a:t>
              </a:r>
              <a:endPara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4B45160D-1073-A81C-775C-CCF8CC607108}"/>
              </a:ext>
            </a:extLst>
          </p:cNvPr>
          <p:cNvGrpSpPr/>
          <p:nvPr/>
        </p:nvGrpSpPr>
        <p:grpSpPr>
          <a:xfrm>
            <a:off x="3926244" y="3135934"/>
            <a:ext cx="1675776" cy="563455"/>
            <a:chOff x="3948844" y="3147272"/>
            <a:chExt cx="1675776" cy="563455"/>
          </a:xfrm>
        </p:grpSpPr>
        <p:sp>
          <p:nvSpPr>
            <p:cNvPr id="223" name="矩形: 圆角 222">
              <a:extLst>
                <a:ext uri="{FF2B5EF4-FFF2-40B4-BE49-F238E27FC236}">
                  <a16:creationId xmlns:a16="http://schemas.microsoft.com/office/drawing/2014/main" id="{50EB3C85-2216-B914-9AC2-A85247F87D7A}"/>
                </a:ext>
              </a:extLst>
            </p:cNvPr>
            <p:cNvSpPr/>
            <p:nvPr/>
          </p:nvSpPr>
          <p:spPr>
            <a:xfrm>
              <a:off x="4018626" y="3147272"/>
              <a:ext cx="1526959" cy="5634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chemeClr val="accent6"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25" name="副标题 2">
              <a:extLst>
                <a:ext uri="{FF2B5EF4-FFF2-40B4-BE49-F238E27FC236}">
                  <a16:creationId xmlns:a16="http://schemas.microsoft.com/office/drawing/2014/main" id="{55F0C3D0-12C3-A8C9-DB70-66309D052E7A}"/>
                </a:ext>
              </a:extLst>
            </p:cNvPr>
            <p:cNvSpPr txBox="1">
              <a:spLocks/>
            </p:cNvSpPr>
            <p:nvPr/>
          </p:nvSpPr>
          <p:spPr>
            <a:xfrm>
              <a:off x="3948844" y="3184904"/>
              <a:ext cx="1675776" cy="2554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User Segmentation</a:t>
              </a:r>
              <a:endPara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70BDD19E-FFC1-9544-3B2A-510B70433F13}"/>
              </a:ext>
            </a:extLst>
          </p:cNvPr>
          <p:cNvGrpSpPr/>
          <p:nvPr/>
        </p:nvGrpSpPr>
        <p:grpSpPr>
          <a:xfrm>
            <a:off x="9861413" y="1556398"/>
            <a:ext cx="1932444" cy="563455"/>
            <a:chOff x="3980084" y="4956653"/>
            <a:chExt cx="1932444" cy="563455"/>
          </a:xfrm>
        </p:grpSpPr>
        <p:sp>
          <p:nvSpPr>
            <p:cNvPr id="224" name="矩形: 圆角 223">
              <a:extLst>
                <a:ext uri="{FF2B5EF4-FFF2-40B4-BE49-F238E27FC236}">
                  <a16:creationId xmlns:a16="http://schemas.microsoft.com/office/drawing/2014/main" id="{A48AC795-772F-B086-8B9E-F10FB5007A0B}"/>
                </a:ext>
              </a:extLst>
            </p:cNvPr>
            <p:cNvSpPr/>
            <p:nvPr/>
          </p:nvSpPr>
          <p:spPr>
            <a:xfrm>
              <a:off x="4018626" y="4956653"/>
              <a:ext cx="1893902" cy="5634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chemeClr val="accent4"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26" name="副标题 2">
              <a:extLst>
                <a:ext uri="{FF2B5EF4-FFF2-40B4-BE49-F238E27FC236}">
                  <a16:creationId xmlns:a16="http://schemas.microsoft.com/office/drawing/2014/main" id="{3E8B3564-1174-12DF-42F9-3978BDD82960}"/>
                </a:ext>
              </a:extLst>
            </p:cNvPr>
            <p:cNvSpPr txBox="1">
              <a:spLocks/>
            </p:cNvSpPr>
            <p:nvPr/>
          </p:nvSpPr>
          <p:spPr>
            <a:xfrm>
              <a:off x="3980084" y="5021515"/>
              <a:ext cx="1893902" cy="2804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accent4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◊Collect Market Information</a:t>
              </a:r>
              <a:endParaRPr lang="zh-CN" altLang="en-US" sz="1600" dirty="0">
                <a:solidFill>
                  <a:schemeClr val="accent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2EBD1004-F43C-3F04-3D7B-0F2A8A66DE69}"/>
              </a:ext>
            </a:extLst>
          </p:cNvPr>
          <p:cNvGrpSpPr/>
          <p:nvPr/>
        </p:nvGrpSpPr>
        <p:grpSpPr>
          <a:xfrm>
            <a:off x="3996024" y="4665771"/>
            <a:ext cx="1541381" cy="563455"/>
            <a:chOff x="4018625" y="5349412"/>
            <a:chExt cx="1541381" cy="563455"/>
          </a:xfrm>
        </p:grpSpPr>
        <p:sp>
          <p:nvSpPr>
            <p:cNvPr id="228" name="矩形: 圆角 227">
              <a:extLst>
                <a:ext uri="{FF2B5EF4-FFF2-40B4-BE49-F238E27FC236}">
                  <a16:creationId xmlns:a16="http://schemas.microsoft.com/office/drawing/2014/main" id="{7BE932F5-7EF7-F6A8-D823-3C72828DC654}"/>
                </a:ext>
              </a:extLst>
            </p:cNvPr>
            <p:cNvSpPr/>
            <p:nvPr/>
          </p:nvSpPr>
          <p:spPr>
            <a:xfrm>
              <a:off x="4018625" y="5349412"/>
              <a:ext cx="1526959" cy="5634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rgbClr val="0D761F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30" name="副标题 2">
              <a:extLst>
                <a:ext uri="{FF2B5EF4-FFF2-40B4-BE49-F238E27FC236}">
                  <a16:creationId xmlns:a16="http://schemas.microsoft.com/office/drawing/2014/main" id="{7EB68543-B173-3A3C-0A48-D392B1950AD0}"/>
                </a:ext>
              </a:extLst>
            </p:cNvPr>
            <p:cNvSpPr txBox="1">
              <a:spLocks/>
            </p:cNvSpPr>
            <p:nvPr/>
          </p:nvSpPr>
          <p:spPr>
            <a:xfrm>
              <a:off x="4033047" y="5379468"/>
              <a:ext cx="1526959" cy="2804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Personalized Marketing</a:t>
              </a:r>
              <a:endPara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239" name="箭头: 燕尾形 238">
            <a:extLst>
              <a:ext uri="{FF2B5EF4-FFF2-40B4-BE49-F238E27FC236}">
                <a16:creationId xmlns:a16="http://schemas.microsoft.com/office/drawing/2014/main" id="{02AD5834-D304-4613-E779-6010C4FD3081}"/>
              </a:ext>
            </a:extLst>
          </p:cNvPr>
          <p:cNvSpPr/>
          <p:nvPr/>
        </p:nvSpPr>
        <p:spPr>
          <a:xfrm>
            <a:off x="3307710" y="3332790"/>
            <a:ext cx="548754" cy="232632"/>
          </a:xfrm>
          <a:prstGeom prst="notch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40" name="箭头: 燕尾形 239">
            <a:extLst>
              <a:ext uri="{FF2B5EF4-FFF2-40B4-BE49-F238E27FC236}">
                <a16:creationId xmlns:a16="http://schemas.microsoft.com/office/drawing/2014/main" id="{3048D0CD-AFB6-91F6-5FAA-D68DC9975ED5}"/>
              </a:ext>
            </a:extLst>
          </p:cNvPr>
          <p:cNvSpPr/>
          <p:nvPr/>
        </p:nvSpPr>
        <p:spPr>
          <a:xfrm rot="2206875">
            <a:off x="3211418" y="4453521"/>
            <a:ext cx="548754" cy="232632"/>
          </a:xfrm>
          <a:prstGeom prst="notchedRightArrow">
            <a:avLst/>
          </a:prstGeom>
          <a:solidFill>
            <a:srgbClr val="0D76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41" name="箭头: 燕尾形 240">
            <a:extLst>
              <a:ext uri="{FF2B5EF4-FFF2-40B4-BE49-F238E27FC236}">
                <a16:creationId xmlns:a16="http://schemas.microsoft.com/office/drawing/2014/main" id="{BBD11457-C9CC-A7F0-80F2-E4918A2DB45F}"/>
              </a:ext>
            </a:extLst>
          </p:cNvPr>
          <p:cNvSpPr/>
          <p:nvPr/>
        </p:nvSpPr>
        <p:spPr>
          <a:xfrm rot="19236067">
            <a:off x="3266487" y="2205472"/>
            <a:ext cx="548754" cy="232632"/>
          </a:xfrm>
          <a:prstGeom prst="notched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43" name="副标题 2">
            <a:extLst>
              <a:ext uri="{FF2B5EF4-FFF2-40B4-BE49-F238E27FC236}">
                <a16:creationId xmlns:a16="http://schemas.microsoft.com/office/drawing/2014/main" id="{528A33BA-1AFE-70E7-486B-9EA4FDEAF495}"/>
              </a:ext>
            </a:extLst>
          </p:cNvPr>
          <p:cNvSpPr txBox="1">
            <a:spLocks/>
          </p:cNvSpPr>
          <p:nvPr/>
        </p:nvSpPr>
        <p:spPr>
          <a:xfrm>
            <a:off x="6485306" y="2786650"/>
            <a:ext cx="2932102" cy="280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Classify user groups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44" name="副标题 2">
            <a:extLst>
              <a:ext uri="{FF2B5EF4-FFF2-40B4-BE49-F238E27FC236}">
                <a16:creationId xmlns:a16="http://schemas.microsoft.com/office/drawing/2014/main" id="{B7736193-F9E1-0E8D-69A3-0BFDB2FC50AE}"/>
              </a:ext>
            </a:extLst>
          </p:cNvPr>
          <p:cNvSpPr txBox="1">
            <a:spLocks/>
          </p:cNvSpPr>
          <p:nvPr/>
        </p:nvSpPr>
        <p:spPr>
          <a:xfrm>
            <a:off x="6485304" y="3349177"/>
            <a:ext cx="3279181" cy="280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Summarize the behavioral characteristics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46" name="箭头: 下 245">
            <a:extLst>
              <a:ext uri="{FF2B5EF4-FFF2-40B4-BE49-F238E27FC236}">
                <a16:creationId xmlns:a16="http://schemas.microsoft.com/office/drawing/2014/main" id="{6C23BDA4-2FBA-394F-7C78-96E473E2ABCE}"/>
              </a:ext>
            </a:extLst>
          </p:cNvPr>
          <p:cNvSpPr/>
          <p:nvPr/>
        </p:nvSpPr>
        <p:spPr>
          <a:xfrm>
            <a:off x="7817328" y="3135725"/>
            <a:ext cx="230819" cy="176422"/>
          </a:xfrm>
          <a:prstGeom prst="down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47" name="箭头: 下 246">
            <a:extLst>
              <a:ext uri="{FF2B5EF4-FFF2-40B4-BE49-F238E27FC236}">
                <a16:creationId xmlns:a16="http://schemas.microsoft.com/office/drawing/2014/main" id="{1FDC8C3E-0178-D1D5-1C6A-B0C5F50917DE}"/>
              </a:ext>
            </a:extLst>
          </p:cNvPr>
          <p:cNvSpPr/>
          <p:nvPr/>
        </p:nvSpPr>
        <p:spPr>
          <a:xfrm>
            <a:off x="7817328" y="3789506"/>
            <a:ext cx="230819" cy="176422"/>
          </a:xfrm>
          <a:prstGeom prst="down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300A28DE-D416-ACF6-4EBB-46E66B272007}"/>
              </a:ext>
            </a:extLst>
          </p:cNvPr>
          <p:cNvGrpSpPr/>
          <p:nvPr/>
        </p:nvGrpSpPr>
        <p:grpSpPr>
          <a:xfrm>
            <a:off x="5666564" y="1861996"/>
            <a:ext cx="858871" cy="196071"/>
            <a:chOff x="7888570" y="2893888"/>
            <a:chExt cx="858871" cy="196071"/>
          </a:xfrm>
          <a:solidFill>
            <a:schemeClr val="accent6">
              <a:lumMod val="75000"/>
            </a:schemeClr>
          </a:solidFill>
        </p:grpSpPr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D5BE160A-9158-7E06-A006-EB7BA0F59857}"/>
                </a:ext>
              </a:extLst>
            </p:cNvPr>
            <p:cNvSpPr/>
            <p:nvPr/>
          </p:nvSpPr>
          <p:spPr>
            <a:xfrm rot="5400000">
              <a:off x="8551370" y="2893888"/>
              <a:ext cx="196071" cy="1960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C16BC969-E75B-A04A-1245-7242ABA8C756}"/>
                </a:ext>
              </a:extLst>
            </p:cNvPr>
            <p:cNvCxnSpPr>
              <a:cxnSpLocks/>
              <a:stCxn id="249" idx="4"/>
            </p:cNvCxnSpPr>
            <p:nvPr/>
          </p:nvCxnSpPr>
          <p:spPr>
            <a:xfrm flipH="1" flipV="1">
              <a:off x="7888570" y="2978759"/>
              <a:ext cx="662800" cy="13165"/>
            </a:xfrm>
            <a:prstGeom prst="line">
              <a:avLst/>
            </a:prstGeom>
            <a:solidFill>
              <a:schemeClr val="accent6"/>
            </a:solidFill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副标题 2">
            <a:extLst>
              <a:ext uri="{FF2B5EF4-FFF2-40B4-BE49-F238E27FC236}">
                <a16:creationId xmlns:a16="http://schemas.microsoft.com/office/drawing/2014/main" id="{2408025A-E8BD-720E-E6F3-44EFC6D3E06F}"/>
              </a:ext>
            </a:extLst>
          </p:cNvPr>
          <p:cNvSpPr txBox="1">
            <a:spLocks/>
          </p:cNvSpPr>
          <p:nvPr/>
        </p:nvSpPr>
        <p:spPr>
          <a:xfrm>
            <a:off x="6485304" y="1312702"/>
            <a:ext cx="3279181" cy="280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Current status of users’ participation in environmental marketing activities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52" name="箭头: 下 251">
            <a:extLst>
              <a:ext uri="{FF2B5EF4-FFF2-40B4-BE49-F238E27FC236}">
                <a16:creationId xmlns:a16="http://schemas.microsoft.com/office/drawing/2014/main" id="{BEFF4E4A-645A-2B1B-D93B-8EE7AF8D3F8D}"/>
              </a:ext>
            </a:extLst>
          </p:cNvPr>
          <p:cNvSpPr/>
          <p:nvPr/>
        </p:nvSpPr>
        <p:spPr>
          <a:xfrm>
            <a:off x="7817328" y="1844359"/>
            <a:ext cx="230819" cy="176422"/>
          </a:xfrm>
          <a:prstGeom prst="down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53" name="副标题 2">
            <a:extLst>
              <a:ext uri="{FF2B5EF4-FFF2-40B4-BE49-F238E27FC236}">
                <a16:creationId xmlns:a16="http://schemas.microsoft.com/office/drawing/2014/main" id="{52980AD8-AE5C-41F3-0EDF-DF5E4516B7A1}"/>
              </a:ext>
            </a:extLst>
          </p:cNvPr>
          <p:cNvSpPr txBox="1">
            <a:spLocks/>
          </p:cNvSpPr>
          <p:nvPr/>
        </p:nvSpPr>
        <p:spPr>
          <a:xfrm>
            <a:off x="6485305" y="2053238"/>
            <a:ext cx="3279181" cy="298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Current level of users’ environmental values and awareness.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54" name="副标题 2">
            <a:extLst>
              <a:ext uri="{FF2B5EF4-FFF2-40B4-BE49-F238E27FC236}">
                <a16:creationId xmlns:a16="http://schemas.microsoft.com/office/drawing/2014/main" id="{1742767D-FE79-6F10-4324-E99948FC87A8}"/>
              </a:ext>
            </a:extLst>
          </p:cNvPr>
          <p:cNvSpPr txBox="1">
            <a:spLocks/>
          </p:cNvSpPr>
          <p:nvPr/>
        </p:nvSpPr>
        <p:spPr>
          <a:xfrm>
            <a:off x="6458768" y="2514969"/>
            <a:ext cx="2958639" cy="444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256" name="图形 255">
            <a:extLst>
              <a:ext uri="{FF2B5EF4-FFF2-40B4-BE49-F238E27FC236}">
                <a16:creationId xmlns:a16="http://schemas.microsoft.com/office/drawing/2014/main" id="{1CB0AFD8-A53C-10B2-9672-5AAB8DB87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7405" y="2494380"/>
            <a:ext cx="250213" cy="250213"/>
          </a:xfrm>
          <a:prstGeom prst="rect">
            <a:avLst/>
          </a:prstGeom>
        </p:spPr>
      </p:pic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2B42FB01-2749-9710-11ED-41CCB73EFC89}"/>
              </a:ext>
            </a:extLst>
          </p:cNvPr>
          <p:cNvGrpSpPr/>
          <p:nvPr/>
        </p:nvGrpSpPr>
        <p:grpSpPr>
          <a:xfrm>
            <a:off x="5666564" y="4849462"/>
            <a:ext cx="858871" cy="196071"/>
            <a:chOff x="7888570" y="2893888"/>
            <a:chExt cx="858871" cy="196071"/>
          </a:xfrm>
          <a:solidFill>
            <a:schemeClr val="accent6">
              <a:lumMod val="75000"/>
            </a:schemeClr>
          </a:solidFill>
        </p:grpSpPr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4B201BEA-21C9-E844-E17E-6A719E41364D}"/>
                </a:ext>
              </a:extLst>
            </p:cNvPr>
            <p:cNvSpPr/>
            <p:nvPr/>
          </p:nvSpPr>
          <p:spPr>
            <a:xfrm rot="5400000">
              <a:off x="8551370" y="2893888"/>
              <a:ext cx="196071" cy="196071"/>
            </a:xfrm>
            <a:prstGeom prst="ellipse">
              <a:avLst/>
            </a:prstGeom>
            <a:solidFill>
              <a:srgbClr val="0D76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418D84AD-8D32-4456-0325-3E635ACCF09C}"/>
                </a:ext>
              </a:extLst>
            </p:cNvPr>
            <p:cNvCxnSpPr>
              <a:cxnSpLocks/>
              <a:stCxn id="259" idx="4"/>
            </p:cNvCxnSpPr>
            <p:nvPr/>
          </p:nvCxnSpPr>
          <p:spPr>
            <a:xfrm flipH="1" flipV="1">
              <a:off x="7888570" y="2978759"/>
              <a:ext cx="662800" cy="13165"/>
            </a:xfrm>
            <a:prstGeom prst="line">
              <a:avLst/>
            </a:prstGeom>
            <a:solidFill>
              <a:schemeClr val="accent6"/>
            </a:solidFill>
            <a:ln w="22225" cap="rnd">
              <a:solidFill>
                <a:srgbClr val="0D761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副标题 2">
            <a:extLst>
              <a:ext uri="{FF2B5EF4-FFF2-40B4-BE49-F238E27FC236}">
                <a16:creationId xmlns:a16="http://schemas.microsoft.com/office/drawing/2014/main" id="{DD9E0BAB-E20C-5B39-8BA0-F9C05E071F07}"/>
              </a:ext>
            </a:extLst>
          </p:cNvPr>
          <p:cNvSpPr txBox="1">
            <a:spLocks/>
          </p:cNvSpPr>
          <p:nvPr/>
        </p:nvSpPr>
        <p:spPr>
          <a:xfrm>
            <a:off x="6485304" y="4088971"/>
            <a:ext cx="3414650" cy="444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SG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Extract key influencing factors for each user segment</a:t>
            </a:r>
            <a:endParaRPr lang="zh-CN" altLang="en-US" dirty="0"/>
          </a:p>
        </p:txBody>
      </p:sp>
      <p:sp>
        <p:nvSpPr>
          <p:cNvPr id="265" name="副标题 2">
            <a:extLst>
              <a:ext uri="{FF2B5EF4-FFF2-40B4-BE49-F238E27FC236}">
                <a16:creationId xmlns:a16="http://schemas.microsoft.com/office/drawing/2014/main" id="{44423AF5-1965-3C10-4633-B9BBE08E9EE0}"/>
              </a:ext>
            </a:extLst>
          </p:cNvPr>
          <p:cNvSpPr txBox="1">
            <a:spLocks/>
          </p:cNvSpPr>
          <p:nvPr/>
        </p:nvSpPr>
        <p:spPr>
          <a:xfrm>
            <a:off x="6485304" y="4809258"/>
            <a:ext cx="3414650" cy="444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SG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Apply discriminant analysis to effectively reach different user groups</a:t>
            </a:r>
            <a:endParaRPr lang="zh-CN" altLang="en-US" dirty="0"/>
          </a:p>
        </p:txBody>
      </p:sp>
      <p:sp>
        <p:nvSpPr>
          <p:cNvPr id="266" name="箭头: 下 265">
            <a:extLst>
              <a:ext uri="{FF2B5EF4-FFF2-40B4-BE49-F238E27FC236}">
                <a16:creationId xmlns:a16="http://schemas.microsoft.com/office/drawing/2014/main" id="{164A08DF-7528-B754-B0E9-B3BD793EBC78}"/>
              </a:ext>
            </a:extLst>
          </p:cNvPr>
          <p:cNvSpPr/>
          <p:nvPr/>
        </p:nvSpPr>
        <p:spPr>
          <a:xfrm>
            <a:off x="7788712" y="4622126"/>
            <a:ext cx="230819" cy="176422"/>
          </a:xfrm>
          <a:prstGeom prst="downArrow">
            <a:avLst/>
          </a:prstGeom>
          <a:solidFill>
            <a:srgbClr val="0D76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67" name="箭头: 下 266">
            <a:extLst>
              <a:ext uri="{FF2B5EF4-FFF2-40B4-BE49-F238E27FC236}">
                <a16:creationId xmlns:a16="http://schemas.microsoft.com/office/drawing/2014/main" id="{3BEDD941-CB46-E5AE-E6DE-8262E038B09A}"/>
              </a:ext>
            </a:extLst>
          </p:cNvPr>
          <p:cNvSpPr/>
          <p:nvPr/>
        </p:nvSpPr>
        <p:spPr>
          <a:xfrm>
            <a:off x="7810260" y="5308340"/>
            <a:ext cx="230819" cy="176422"/>
          </a:xfrm>
          <a:prstGeom prst="downArrow">
            <a:avLst/>
          </a:prstGeom>
          <a:solidFill>
            <a:srgbClr val="0D76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68" name="副标题 2">
            <a:extLst>
              <a:ext uri="{FF2B5EF4-FFF2-40B4-BE49-F238E27FC236}">
                <a16:creationId xmlns:a16="http://schemas.microsoft.com/office/drawing/2014/main" id="{5FBB5496-EEF8-491E-3927-9813934D2932}"/>
              </a:ext>
            </a:extLst>
          </p:cNvPr>
          <p:cNvSpPr txBox="1">
            <a:spLocks/>
          </p:cNvSpPr>
          <p:nvPr/>
        </p:nvSpPr>
        <p:spPr>
          <a:xfrm>
            <a:off x="6485304" y="5507377"/>
            <a:ext cx="3282584" cy="444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SG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Use collaborative filtering techniques to achieve </a:t>
            </a:r>
            <a:r>
              <a:rPr lang="en-US" altLang="zh-CN"/>
              <a:t>personalized recommendations</a:t>
            </a:r>
            <a:endParaRPr lang="zh-CN" altLang="en-US" dirty="0"/>
          </a:p>
        </p:txBody>
      </p: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9E7035BD-4042-96CE-1103-16898AC70BAE}"/>
              </a:ext>
            </a:extLst>
          </p:cNvPr>
          <p:cNvGrpSpPr/>
          <p:nvPr/>
        </p:nvGrpSpPr>
        <p:grpSpPr>
          <a:xfrm>
            <a:off x="9861413" y="3055598"/>
            <a:ext cx="1973053" cy="563455"/>
            <a:chOff x="3939475" y="4956653"/>
            <a:chExt cx="1973053" cy="563455"/>
          </a:xfrm>
        </p:grpSpPr>
        <p:sp>
          <p:nvSpPr>
            <p:cNvPr id="270" name="矩形: 圆角 269">
              <a:extLst>
                <a:ext uri="{FF2B5EF4-FFF2-40B4-BE49-F238E27FC236}">
                  <a16:creationId xmlns:a16="http://schemas.microsoft.com/office/drawing/2014/main" id="{2849F8E2-F992-0F60-D13B-9526D6EC5D75}"/>
                </a:ext>
              </a:extLst>
            </p:cNvPr>
            <p:cNvSpPr/>
            <p:nvPr/>
          </p:nvSpPr>
          <p:spPr>
            <a:xfrm>
              <a:off x="3941546" y="4956653"/>
              <a:ext cx="1970982" cy="5634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chemeClr val="accent6"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71" name="副标题 2">
              <a:extLst>
                <a:ext uri="{FF2B5EF4-FFF2-40B4-BE49-F238E27FC236}">
                  <a16:creationId xmlns:a16="http://schemas.microsoft.com/office/drawing/2014/main" id="{92C012C7-8D21-76C3-F081-FE33E2AA30AD}"/>
                </a:ext>
              </a:extLst>
            </p:cNvPr>
            <p:cNvSpPr txBox="1">
              <a:spLocks/>
            </p:cNvSpPr>
            <p:nvPr/>
          </p:nvSpPr>
          <p:spPr>
            <a:xfrm>
              <a:off x="3939475" y="5017174"/>
              <a:ext cx="1970982" cy="373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accent6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Identify Target Users</a:t>
              </a:r>
              <a:endParaRPr lang="zh-CN" altLang="en-US" sz="1600" dirty="0">
                <a:solidFill>
                  <a:schemeClr val="accent6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C4AC51A9-A8A3-3087-6E72-F11C9A2CEBB3}"/>
              </a:ext>
            </a:extLst>
          </p:cNvPr>
          <p:cNvGrpSpPr/>
          <p:nvPr/>
        </p:nvGrpSpPr>
        <p:grpSpPr>
          <a:xfrm>
            <a:off x="9861413" y="4627554"/>
            <a:ext cx="1970983" cy="563455"/>
            <a:chOff x="3941545" y="4956653"/>
            <a:chExt cx="1970983" cy="563455"/>
          </a:xfrm>
        </p:grpSpPr>
        <p:sp>
          <p:nvSpPr>
            <p:cNvPr id="276" name="矩形: 圆角 275">
              <a:extLst>
                <a:ext uri="{FF2B5EF4-FFF2-40B4-BE49-F238E27FC236}">
                  <a16:creationId xmlns:a16="http://schemas.microsoft.com/office/drawing/2014/main" id="{B3DE1C96-713C-D610-BE51-58E0A50740F2}"/>
                </a:ext>
              </a:extLst>
            </p:cNvPr>
            <p:cNvSpPr/>
            <p:nvPr/>
          </p:nvSpPr>
          <p:spPr>
            <a:xfrm>
              <a:off x="3941546" y="4956653"/>
              <a:ext cx="1970982" cy="5634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rgbClr val="0D761F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77" name="副标题 2">
              <a:extLst>
                <a:ext uri="{FF2B5EF4-FFF2-40B4-BE49-F238E27FC236}">
                  <a16:creationId xmlns:a16="http://schemas.microsoft.com/office/drawing/2014/main" id="{43B153B1-170D-8F71-70F6-F4DBA17D4203}"/>
                </a:ext>
              </a:extLst>
            </p:cNvPr>
            <p:cNvSpPr txBox="1">
              <a:spLocks/>
            </p:cNvSpPr>
            <p:nvPr/>
          </p:nvSpPr>
          <p:spPr>
            <a:xfrm>
              <a:off x="3941545" y="4987418"/>
              <a:ext cx="1970982" cy="373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rgbClr val="0D761F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Enhance User Engagement</a:t>
              </a:r>
              <a:endParaRPr lang="zh-CN" altLang="en-US" sz="1600" dirty="0">
                <a:solidFill>
                  <a:srgbClr val="0D761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副标题 2">
            <a:extLst>
              <a:ext uri="{FF2B5EF4-FFF2-40B4-BE49-F238E27FC236}">
                <a16:creationId xmlns:a16="http://schemas.microsoft.com/office/drawing/2014/main" id="{B34F70F1-0E6C-AA9C-2E41-471C7F3D768E}"/>
              </a:ext>
            </a:extLst>
          </p:cNvPr>
          <p:cNvSpPr txBox="1">
            <a:spLocks/>
          </p:cNvSpPr>
          <p:nvPr/>
        </p:nvSpPr>
        <p:spPr>
          <a:xfrm>
            <a:off x="8535940" y="2034422"/>
            <a:ext cx="2996653" cy="41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1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Acquire and convert regular IdleFish users</a:t>
            </a:r>
            <a:endParaRPr lang="zh-CN" altLang="en-US" sz="18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40A8736-3B7D-E3C0-BCBC-31625957E160}"/>
              </a:ext>
            </a:extLst>
          </p:cNvPr>
          <p:cNvGrpSpPr/>
          <p:nvPr/>
        </p:nvGrpSpPr>
        <p:grpSpPr>
          <a:xfrm>
            <a:off x="3795585" y="2071168"/>
            <a:ext cx="4577157" cy="4576078"/>
            <a:chOff x="3806521" y="2175119"/>
            <a:chExt cx="4577157" cy="4576078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46F9D3D8-5721-B537-6207-CA14A0129557}"/>
                </a:ext>
              </a:extLst>
            </p:cNvPr>
            <p:cNvSpPr/>
            <p:nvPr/>
          </p:nvSpPr>
          <p:spPr>
            <a:xfrm rot="12926461">
              <a:off x="3806521" y="2175119"/>
              <a:ext cx="4577157" cy="4576078"/>
            </a:xfrm>
            <a:prstGeom prst="arc">
              <a:avLst>
                <a:gd name="adj1" fmla="val 1481271"/>
                <a:gd name="adj2" fmla="val 0"/>
              </a:avLst>
            </a:prstGeom>
            <a:noFill/>
            <a:ln w="193675" cap="rnd">
              <a:gradFill flip="none" rotWithShape="1">
                <a:gsLst>
                  <a:gs pos="0">
                    <a:srgbClr val="FFF6DD"/>
                  </a:gs>
                  <a:gs pos="21000">
                    <a:srgbClr val="ED7D31"/>
                  </a:gs>
                  <a:gs pos="100000">
                    <a:srgbClr val="70AD47"/>
                  </a:gs>
                  <a:gs pos="74000">
                    <a:srgbClr val="ECF5E7"/>
                  </a:gs>
                  <a:gs pos="44000">
                    <a:srgbClr val="FFC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37303D4-B383-9D56-94BE-9F37E20BFAEA}"/>
                </a:ext>
              </a:extLst>
            </p:cNvPr>
            <p:cNvSpPr/>
            <p:nvPr/>
          </p:nvSpPr>
          <p:spPr>
            <a:xfrm rot="2075476">
              <a:off x="4019136" y="2809125"/>
              <a:ext cx="529419" cy="429784"/>
            </a:xfrm>
            <a:prstGeom prst="triangle">
              <a:avLst/>
            </a:prstGeom>
            <a:solidFill>
              <a:srgbClr val="DEEDD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sp>
        <p:nvSpPr>
          <p:cNvPr id="14" name="!! 箭头: 下 1">
            <a:extLst>
              <a:ext uri="{FF2B5EF4-FFF2-40B4-BE49-F238E27FC236}">
                <a16:creationId xmlns:a16="http://schemas.microsoft.com/office/drawing/2014/main" id="{4EC63354-9C3A-86C0-8577-DE5C41D61B1B}"/>
              </a:ext>
            </a:extLst>
          </p:cNvPr>
          <p:cNvSpPr/>
          <p:nvPr/>
        </p:nvSpPr>
        <p:spPr>
          <a:xfrm>
            <a:off x="5968753" y="950142"/>
            <a:ext cx="230819" cy="176422"/>
          </a:xfrm>
          <a:prstGeom prst="down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0277D683-5264-6A7B-0A33-7610600727FA}"/>
              </a:ext>
            </a:extLst>
          </p:cNvPr>
          <p:cNvSpPr txBox="1">
            <a:spLocks/>
          </p:cNvSpPr>
          <p:nvPr/>
        </p:nvSpPr>
        <p:spPr>
          <a:xfrm>
            <a:off x="611927" y="580562"/>
            <a:ext cx="3669906" cy="420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Theoretical Model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ABE01D-5C86-60DB-69E4-602E8672EA8D}"/>
              </a:ext>
            </a:extLst>
          </p:cNvPr>
          <p:cNvGrpSpPr/>
          <p:nvPr/>
        </p:nvGrpSpPr>
        <p:grpSpPr>
          <a:xfrm>
            <a:off x="5070893" y="1178517"/>
            <a:ext cx="2028341" cy="747423"/>
            <a:chOff x="6693591" y="1318886"/>
            <a:chExt cx="2028341" cy="74742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07F2CED-7878-3EFE-CF92-69855AC69332}"/>
                </a:ext>
              </a:extLst>
            </p:cNvPr>
            <p:cNvSpPr/>
            <p:nvPr/>
          </p:nvSpPr>
          <p:spPr>
            <a:xfrm>
              <a:off x="6787597" y="1318886"/>
              <a:ext cx="1840326" cy="747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1" name="副标题 2">
              <a:extLst>
                <a:ext uri="{FF2B5EF4-FFF2-40B4-BE49-F238E27FC236}">
                  <a16:creationId xmlns:a16="http://schemas.microsoft.com/office/drawing/2014/main" id="{5FD44512-1D4F-FFF6-9B2A-1F0AD71055D6}"/>
                </a:ext>
              </a:extLst>
            </p:cNvPr>
            <p:cNvSpPr txBox="1">
              <a:spLocks/>
            </p:cNvSpPr>
            <p:nvPr/>
          </p:nvSpPr>
          <p:spPr>
            <a:xfrm>
              <a:off x="6693591" y="1569539"/>
              <a:ext cx="2028341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FAST Model</a:t>
              </a:r>
              <a:endParaRPr lang="zh-CN" altLang="en-US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13" name="副标题 2">
            <a:extLst>
              <a:ext uri="{FF2B5EF4-FFF2-40B4-BE49-F238E27FC236}">
                <a16:creationId xmlns:a16="http://schemas.microsoft.com/office/drawing/2014/main" id="{98C6715D-19AC-689F-9794-3AB6F2D0BEBB}"/>
              </a:ext>
            </a:extLst>
          </p:cNvPr>
          <p:cNvSpPr txBox="1">
            <a:spLocks/>
          </p:cNvSpPr>
          <p:nvPr/>
        </p:nvSpPr>
        <p:spPr>
          <a:xfrm>
            <a:off x="3925838" y="352610"/>
            <a:ext cx="4265953" cy="356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FAST Model — Alibaba Group’s User Operations Framework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91E952-FD1D-C3F2-74A0-6F560A44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897" y="2725988"/>
            <a:ext cx="3628334" cy="3524842"/>
          </a:xfrm>
          <a:prstGeom prst="rect">
            <a:avLst/>
          </a:prstGeom>
        </p:spPr>
      </p:pic>
      <p:grpSp>
        <p:nvGrpSpPr>
          <p:cNvPr id="98" name="组合 97">
            <a:extLst>
              <a:ext uri="{FF2B5EF4-FFF2-40B4-BE49-F238E27FC236}">
                <a16:creationId xmlns:a16="http://schemas.microsoft.com/office/drawing/2014/main" id="{BDF35651-8015-4824-9FB6-7CFD64848EF3}"/>
              </a:ext>
            </a:extLst>
          </p:cNvPr>
          <p:cNvGrpSpPr/>
          <p:nvPr/>
        </p:nvGrpSpPr>
        <p:grpSpPr>
          <a:xfrm>
            <a:off x="7325247" y="5101997"/>
            <a:ext cx="3628334" cy="650165"/>
            <a:chOff x="4043179" y="5771908"/>
            <a:chExt cx="3202354" cy="65016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D8F20B4-D6D8-A518-D8FA-EAFCEB3249C7}"/>
                </a:ext>
              </a:extLst>
            </p:cNvPr>
            <p:cNvSpPr txBox="1"/>
            <p:nvPr/>
          </p:nvSpPr>
          <p:spPr>
            <a:xfrm>
              <a:off x="4043179" y="5771908"/>
              <a:ext cx="3202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Expand target audience size</a:t>
              </a:r>
              <a:endParaRPr lang="zh-SG" altLang="en-US" sz="1600" dirty="0">
                <a:solidFill>
                  <a:schemeClr val="bg2">
                    <a:lumMod val="1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0DD7869-754E-659B-F068-BB748EA6D2F9}"/>
                </a:ext>
              </a:extLst>
            </p:cNvPr>
            <p:cNvSpPr txBox="1"/>
            <p:nvPr/>
          </p:nvSpPr>
          <p:spPr>
            <a:xfrm>
              <a:off x="5339888" y="6052741"/>
              <a:ext cx="1852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4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Superiority</a:t>
              </a:r>
              <a:endParaRPr lang="zh-SG" altLang="en-US" b="1" dirty="0">
                <a:solidFill>
                  <a:schemeClr val="accent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ACE8B02-A4AA-E129-4390-5C0445BAEA4C}"/>
              </a:ext>
            </a:extLst>
          </p:cNvPr>
          <p:cNvGrpSpPr/>
          <p:nvPr/>
        </p:nvGrpSpPr>
        <p:grpSpPr>
          <a:xfrm>
            <a:off x="430121" y="3277282"/>
            <a:ext cx="4013534" cy="663196"/>
            <a:chOff x="-1312611" y="3606681"/>
            <a:chExt cx="3270047" cy="663196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3F269BB-DC93-742C-2053-E65F869A5B3B}"/>
                </a:ext>
              </a:extLst>
            </p:cNvPr>
            <p:cNvSpPr txBox="1"/>
            <p:nvPr/>
          </p:nvSpPr>
          <p:spPr>
            <a:xfrm>
              <a:off x="-1312611" y="3606681"/>
              <a:ext cx="2860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Increase target audience activity</a:t>
              </a:r>
              <a:endParaRPr lang="zh-SG" altLang="en-US" sz="1600" dirty="0">
                <a:solidFill>
                  <a:schemeClr val="bg2">
                    <a:lumMod val="1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90D3A53-7AE4-C2AC-B187-8D1B0680C57A}"/>
                </a:ext>
              </a:extLst>
            </p:cNvPr>
            <p:cNvSpPr txBox="1"/>
            <p:nvPr/>
          </p:nvSpPr>
          <p:spPr>
            <a:xfrm>
              <a:off x="0" y="3900545"/>
              <a:ext cx="1957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SG" b="1" dirty="0">
                  <a:solidFill>
                    <a:srgbClr val="FFC61A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Thriving</a:t>
              </a:r>
              <a:endParaRPr lang="zh-SG" altLang="en-US" b="1" dirty="0">
                <a:solidFill>
                  <a:srgbClr val="FFC61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6E38C450-A22D-B5DE-7E16-1E54D2959D14}"/>
              </a:ext>
            </a:extLst>
          </p:cNvPr>
          <p:cNvGrpSpPr/>
          <p:nvPr/>
        </p:nvGrpSpPr>
        <p:grpSpPr>
          <a:xfrm>
            <a:off x="4677121" y="2023235"/>
            <a:ext cx="3628334" cy="650800"/>
            <a:chOff x="1457113" y="2843462"/>
            <a:chExt cx="3628334" cy="650800"/>
          </a:xfrm>
        </p:grpSpPr>
        <p:sp>
          <p:nvSpPr>
            <p:cNvPr id="33" name="副标题 2">
              <a:extLst>
                <a:ext uri="{FF2B5EF4-FFF2-40B4-BE49-F238E27FC236}">
                  <a16:creationId xmlns:a16="http://schemas.microsoft.com/office/drawing/2014/main" id="{5704B6FF-820D-B93D-6D82-AA230E74BED1}"/>
                </a:ext>
              </a:extLst>
            </p:cNvPr>
            <p:cNvSpPr txBox="1">
              <a:spLocks/>
            </p:cNvSpPr>
            <p:nvPr/>
          </p:nvSpPr>
          <p:spPr>
            <a:xfrm>
              <a:off x="1457113" y="2843462"/>
              <a:ext cx="3628334" cy="2617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Confirm total marketable users</a:t>
              </a:r>
              <a:endParaRPr lang="zh-CN" altLang="en-US" sz="1600" dirty="0">
                <a:solidFill>
                  <a:schemeClr val="bg2">
                    <a:lumMod val="1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A6B050B-89C5-1249-7075-51FD0FBCF7B2}"/>
                </a:ext>
              </a:extLst>
            </p:cNvPr>
            <p:cNvSpPr txBox="1"/>
            <p:nvPr/>
          </p:nvSpPr>
          <p:spPr>
            <a:xfrm>
              <a:off x="2151631" y="3124930"/>
              <a:ext cx="139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SG" b="1" dirty="0">
                  <a:solidFill>
                    <a:srgbClr val="0D761F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Fertility</a:t>
              </a:r>
              <a:endParaRPr lang="zh-SG" altLang="en-US" b="1" dirty="0">
                <a:solidFill>
                  <a:srgbClr val="0D761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F28AE71-03C8-7E51-8C90-CE3825844EB1}"/>
              </a:ext>
            </a:extLst>
          </p:cNvPr>
          <p:cNvGrpSpPr/>
          <p:nvPr/>
        </p:nvGrpSpPr>
        <p:grpSpPr>
          <a:xfrm>
            <a:off x="1856199" y="5122420"/>
            <a:ext cx="2678059" cy="599416"/>
            <a:chOff x="-1283820" y="5449394"/>
            <a:chExt cx="3725073" cy="59941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8888683-67A5-63B2-C648-0EF328EB7890}"/>
                </a:ext>
              </a:extLst>
            </p:cNvPr>
            <p:cNvSpPr txBox="1"/>
            <p:nvPr/>
          </p:nvSpPr>
          <p:spPr>
            <a:xfrm>
              <a:off x="-107783" y="5679478"/>
              <a:ext cx="2244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SG" b="1" dirty="0">
                  <a:solidFill>
                    <a:srgbClr val="ED7D3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Classification</a:t>
              </a:r>
              <a:endParaRPr lang="zh-SG" altLang="en-US" b="1" dirty="0">
                <a:solidFill>
                  <a:srgbClr val="ED7D3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35" name="副标题 2">
              <a:extLst>
                <a:ext uri="{FF2B5EF4-FFF2-40B4-BE49-F238E27FC236}">
                  <a16:creationId xmlns:a16="http://schemas.microsoft.com/office/drawing/2014/main" id="{B5D2EFB0-97F6-4F04-0CBA-4CC6002C1E05}"/>
                </a:ext>
              </a:extLst>
            </p:cNvPr>
            <p:cNvSpPr txBox="1">
              <a:spLocks/>
            </p:cNvSpPr>
            <p:nvPr/>
          </p:nvSpPr>
          <p:spPr>
            <a:xfrm>
              <a:off x="-1283820" y="5449394"/>
              <a:ext cx="3725073" cy="1893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Segment target users</a:t>
              </a:r>
              <a:endParaRPr lang="zh-CN" altLang="en-US" sz="1600" dirty="0">
                <a:solidFill>
                  <a:schemeClr val="bg2">
                    <a:lumMod val="1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5B348D8-90F3-5C1F-F555-3FD0CFD9F554}"/>
              </a:ext>
            </a:extLst>
          </p:cNvPr>
          <p:cNvGrpSpPr/>
          <p:nvPr/>
        </p:nvGrpSpPr>
        <p:grpSpPr>
          <a:xfrm>
            <a:off x="7349040" y="3311602"/>
            <a:ext cx="2778115" cy="639187"/>
            <a:chOff x="3429272" y="3518213"/>
            <a:chExt cx="2415604" cy="63918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5B4BF56-03B7-FDED-7165-B6B89C82AC03}"/>
                </a:ext>
              </a:extLst>
            </p:cNvPr>
            <p:cNvSpPr txBox="1"/>
            <p:nvPr/>
          </p:nvSpPr>
          <p:spPr>
            <a:xfrm>
              <a:off x="3429272" y="3518213"/>
              <a:ext cx="2409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Boost audience conversion</a:t>
              </a:r>
              <a:endParaRPr lang="zh-SG" altLang="en-US" dirty="0">
                <a:solidFill>
                  <a:schemeClr val="bg2">
                    <a:lumMod val="1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0AC3A5A-4969-8F33-44BD-2E15ACE345E3}"/>
                </a:ext>
              </a:extLst>
            </p:cNvPr>
            <p:cNvSpPr txBox="1"/>
            <p:nvPr/>
          </p:nvSpPr>
          <p:spPr>
            <a:xfrm>
              <a:off x="4618491" y="3788068"/>
              <a:ext cx="1226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70AD4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Advancing</a:t>
              </a:r>
              <a:endParaRPr lang="zh-SG" altLang="en-US" b="1" dirty="0">
                <a:solidFill>
                  <a:srgbClr val="70AD4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84ECCF-FEE9-7C74-186C-4C94CECA216A}"/>
              </a:ext>
            </a:extLst>
          </p:cNvPr>
          <p:cNvGrpSpPr/>
          <p:nvPr/>
        </p:nvGrpSpPr>
        <p:grpSpPr>
          <a:xfrm>
            <a:off x="1165739" y="1726880"/>
            <a:ext cx="3511382" cy="747423"/>
            <a:chOff x="6603034" y="1319669"/>
            <a:chExt cx="2028341" cy="74742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748EEF4-871C-F30E-848D-FD9261E8F6A8}"/>
                </a:ext>
              </a:extLst>
            </p:cNvPr>
            <p:cNvSpPr/>
            <p:nvPr/>
          </p:nvSpPr>
          <p:spPr>
            <a:xfrm>
              <a:off x="6631343" y="1319669"/>
              <a:ext cx="2000032" cy="747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6" name="副标题 2">
              <a:extLst>
                <a:ext uri="{FF2B5EF4-FFF2-40B4-BE49-F238E27FC236}">
                  <a16:creationId xmlns:a16="http://schemas.microsoft.com/office/drawing/2014/main" id="{8D562803-6981-5F39-1EAA-B68B6A6A4F7C}"/>
                </a:ext>
              </a:extLst>
            </p:cNvPr>
            <p:cNvSpPr txBox="1">
              <a:spLocks/>
            </p:cNvSpPr>
            <p:nvPr/>
          </p:nvSpPr>
          <p:spPr>
            <a:xfrm>
              <a:off x="6603034" y="1446379"/>
              <a:ext cx="2028341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16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Enhance user acceptance and engagement for campaigns</a:t>
              </a:r>
              <a:endPara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4A6266-F059-2710-2310-1156C8E05A45}"/>
              </a:ext>
            </a:extLst>
          </p:cNvPr>
          <p:cNvGrpSpPr/>
          <p:nvPr/>
        </p:nvGrpSpPr>
        <p:grpSpPr>
          <a:xfrm>
            <a:off x="7724580" y="2575957"/>
            <a:ext cx="3825984" cy="291172"/>
            <a:chOff x="7735516" y="2679908"/>
            <a:chExt cx="3825984" cy="291172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59450B1-C6A1-2642-B7E9-9EE012B07C10}"/>
                </a:ext>
              </a:extLst>
            </p:cNvPr>
            <p:cNvGrpSpPr/>
            <p:nvPr/>
          </p:nvGrpSpPr>
          <p:grpSpPr>
            <a:xfrm rot="9458437">
              <a:off x="7735516" y="2718941"/>
              <a:ext cx="838776" cy="252139"/>
              <a:chOff x="7908665" y="2864902"/>
              <a:chExt cx="838776" cy="252139"/>
            </a:xfrm>
            <a:grpFill/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C2F27CA-AAEA-D449-59EA-396BFA7ABBF0}"/>
                  </a:ext>
                </a:extLst>
              </p:cNvPr>
              <p:cNvSpPr/>
              <p:nvPr/>
            </p:nvSpPr>
            <p:spPr>
              <a:xfrm rot="5400000">
                <a:off x="8551370" y="2893888"/>
                <a:ext cx="196071" cy="19607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SG" altLang="en-US" sz="1400" dirty="0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09858D46-0D40-EE3E-8BE1-CBECF856BD85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 rot="12141563" flipV="1">
                <a:off x="7908665" y="2864902"/>
                <a:ext cx="617977" cy="252139"/>
              </a:xfrm>
              <a:prstGeom prst="line">
                <a:avLst/>
              </a:prstGeom>
              <a:grpFill/>
              <a:ln w="22225" cap="rnd">
                <a:solidFill>
                  <a:schemeClr val="accent6">
                    <a:lumMod val="60000"/>
                    <a:lumOff val="4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C6B30B6-2314-AFE9-8CAF-9AAFD58740C1}"/>
                </a:ext>
              </a:extLst>
            </p:cNvPr>
            <p:cNvCxnSpPr>
              <a:cxnSpLocks/>
            </p:cNvCxnSpPr>
            <p:nvPr/>
          </p:nvCxnSpPr>
          <p:spPr>
            <a:xfrm>
              <a:off x="8565991" y="2679908"/>
              <a:ext cx="2995509" cy="16924"/>
            </a:xfrm>
            <a:prstGeom prst="line">
              <a:avLst/>
            </a:prstGeom>
            <a:grpFill/>
            <a:ln w="2222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C35A189-F90B-6381-C313-D711999F8341}"/>
              </a:ext>
            </a:extLst>
          </p:cNvPr>
          <p:cNvGrpSpPr/>
          <p:nvPr/>
        </p:nvGrpSpPr>
        <p:grpSpPr>
          <a:xfrm rot="10800000">
            <a:off x="556056" y="4651198"/>
            <a:ext cx="3352720" cy="293401"/>
            <a:chOff x="7735516" y="2677679"/>
            <a:chExt cx="3352720" cy="29340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F3B9E3B-7E5F-2F6A-B0BA-0CBF0378B104}"/>
                </a:ext>
              </a:extLst>
            </p:cNvPr>
            <p:cNvGrpSpPr/>
            <p:nvPr/>
          </p:nvGrpSpPr>
          <p:grpSpPr>
            <a:xfrm rot="9458437">
              <a:off x="7735516" y="2718941"/>
              <a:ext cx="838776" cy="252139"/>
              <a:chOff x="7908665" y="2864902"/>
              <a:chExt cx="838776" cy="25213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D8A742DF-641F-0910-D808-E21CFD0FC947}"/>
                  </a:ext>
                </a:extLst>
              </p:cNvPr>
              <p:cNvSpPr/>
              <p:nvPr/>
            </p:nvSpPr>
            <p:spPr>
              <a:xfrm rot="5400000">
                <a:off x="8551370" y="2893888"/>
                <a:ext cx="196071" cy="19607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39F9754A-E3BC-B2D5-D9A7-C19F4E846419}"/>
                  </a:ext>
                </a:extLst>
              </p:cNvPr>
              <p:cNvCxnSpPr>
                <a:cxnSpLocks/>
                <a:stCxn id="38" idx="4"/>
              </p:cNvCxnSpPr>
              <p:nvPr/>
            </p:nvCxnSpPr>
            <p:spPr>
              <a:xfrm rot="12141563" flipV="1">
                <a:off x="7908665" y="2864902"/>
                <a:ext cx="617977" cy="252139"/>
              </a:xfrm>
              <a:prstGeom prst="line">
                <a:avLst/>
              </a:prstGeom>
              <a:solidFill>
                <a:schemeClr val="accent6"/>
              </a:solidFill>
              <a:ln w="22225" cap="rnd">
                <a:solidFill>
                  <a:schemeClr val="accent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27BC927-8C53-7CC4-2B8C-5492821BB3B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65990" y="2677679"/>
              <a:ext cx="2522246" cy="2229"/>
            </a:xfrm>
            <a:prstGeom prst="line">
              <a:avLst/>
            </a:prstGeom>
            <a:solidFill>
              <a:schemeClr val="accent6"/>
            </a:solidFill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副标题 2">
            <a:extLst>
              <a:ext uri="{FF2B5EF4-FFF2-40B4-BE49-F238E27FC236}">
                <a16:creationId xmlns:a16="http://schemas.microsoft.com/office/drawing/2014/main" id="{110E95B1-94CD-500F-6896-FB0CAE1F997B}"/>
              </a:ext>
            </a:extLst>
          </p:cNvPr>
          <p:cNvSpPr txBox="1">
            <a:spLocks/>
          </p:cNvSpPr>
          <p:nvPr/>
        </p:nvSpPr>
        <p:spPr>
          <a:xfrm>
            <a:off x="430121" y="4359164"/>
            <a:ext cx="2996653" cy="41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Segment + Boost Target User Activity</a:t>
            </a:r>
            <a:endParaRPr lang="zh-CN" altLang="en-US" sz="18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0A5FAD76-BC2E-29B5-D650-4257ACE00D14}"/>
              </a:ext>
            </a:extLst>
          </p:cNvPr>
          <p:cNvGrpSpPr/>
          <p:nvPr/>
        </p:nvGrpSpPr>
        <p:grpSpPr>
          <a:xfrm>
            <a:off x="1328537" y="3281804"/>
            <a:ext cx="3769074" cy="418465"/>
            <a:chOff x="1904398" y="2780006"/>
            <a:chExt cx="3769074" cy="418465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ABB2E8EA-0CBC-0508-44E9-6C0F3FFA619A}"/>
                </a:ext>
              </a:extLst>
            </p:cNvPr>
            <p:cNvSpPr/>
            <p:nvPr/>
          </p:nvSpPr>
          <p:spPr>
            <a:xfrm>
              <a:off x="2069010" y="2874747"/>
              <a:ext cx="3358709" cy="10384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F5A2B02-7DDB-7AFE-36FE-BAF5FF39495A}"/>
                </a:ext>
              </a:extLst>
            </p:cNvPr>
            <p:cNvSpPr txBox="1"/>
            <p:nvPr/>
          </p:nvSpPr>
          <p:spPr>
            <a:xfrm>
              <a:off x="1904398" y="2780006"/>
              <a:ext cx="3769074" cy="4184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noAutofit/>
            </a:bodyPr>
            <a:lstStyle/>
            <a:p>
              <a:pPr indent="0" algn="ctr"/>
              <a:r>
                <a:rPr lang="en-US" sz="1400" b="0" dirty="0"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微软雅黑" panose="020B0503020204020204" charset="-122"/>
                </a:rPr>
                <a:t>VBN (Value–Belief–Norm) Theoretical Model</a:t>
              </a:r>
              <a:endParaRPr lang="zh-CN" altLang="en-US" sz="1400" b="0" dirty="0">
                <a:latin typeface="HarmonyOS Sans SC Light" panose="00000400000000000000" pitchFamily="2" charset="-122"/>
                <a:ea typeface="HarmonyOS Sans SC Light" panose="00000400000000000000" pitchFamily="2" charset="-122"/>
                <a:cs typeface="微软雅黑" panose="020B050302020402020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93DC19-CBB1-4668-72B0-0B896AD92486}"/>
              </a:ext>
            </a:extLst>
          </p:cNvPr>
          <p:cNvGrpSpPr/>
          <p:nvPr/>
        </p:nvGrpSpPr>
        <p:grpSpPr>
          <a:xfrm>
            <a:off x="935310" y="1210638"/>
            <a:ext cx="1280439" cy="643419"/>
            <a:chOff x="1197087" y="1628775"/>
            <a:chExt cx="1280439" cy="64341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7D6CEDD-B9A2-515A-1708-E35AA5450C2E}"/>
                </a:ext>
              </a:extLst>
            </p:cNvPr>
            <p:cNvSpPr/>
            <p:nvPr/>
          </p:nvSpPr>
          <p:spPr>
            <a:xfrm>
              <a:off x="1197087" y="1628775"/>
              <a:ext cx="1280439" cy="643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74663" y="1658096"/>
              <a:ext cx="12028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User Attributes</a:t>
              </a:r>
              <a:endPara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51250" y="1144756"/>
            <a:ext cx="5978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Basic information (gender, age, average monthly income, education level, city of residence) and usage characteristics (average daily usage time, preference for e-commerce marketing activities).</a:t>
            </a:r>
            <a:endParaRPr lang="zh-CN" altLang="en-US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71BB82B-28AC-FDFC-4BC2-1451ACDE580F}"/>
              </a:ext>
            </a:extLst>
          </p:cNvPr>
          <p:cNvGrpSpPr/>
          <p:nvPr/>
        </p:nvGrpSpPr>
        <p:grpSpPr>
          <a:xfrm>
            <a:off x="1396619" y="2563042"/>
            <a:ext cx="3632907" cy="643419"/>
            <a:chOff x="843597" y="2995295"/>
            <a:chExt cx="2012316" cy="64341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F29EAB3-29A9-5342-DB82-0F8FCE915919}"/>
                </a:ext>
              </a:extLst>
            </p:cNvPr>
            <p:cNvSpPr/>
            <p:nvPr/>
          </p:nvSpPr>
          <p:spPr>
            <a:xfrm>
              <a:off x="843598" y="2995295"/>
              <a:ext cx="2012315" cy="643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843597" y="3130640"/>
              <a:ext cx="2012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User Environmental Value Scale</a:t>
              </a:r>
              <a:endPara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aphicFrame>
        <p:nvGraphicFramePr>
          <p:cNvPr id="9" name="表格 8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8191189"/>
              </p:ext>
            </p:extLst>
          </p:nvPr>
        </p:nvGraphicFramePr>
        <p:xfrm>
          <a:off x="1324334" y="3745275"/>
          <a:ext cx="4190942" cy="2458611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30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9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13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Environmental Concern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1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Concern about the environmental impact of disposing of unused items</a:t>
                      </a:r>
                      <a:endParaRPr lang="en-US" altLang="en-US" sz="11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Environmental Attitude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Recognition of the “low-carbon” value of trading unused items</a:t>
                      </a:r>
                      <a:endParaRPr lang="en-US" altLang="en-US" sz="11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13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Environmental Responsibility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Belief in a personal obligation to participate in environmental protection activities</a:t>
                      </a:r>
                      <a:endParaRPr lang="en-US" altLang="en-US" sz="11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56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Environmental Behavior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Frequency of engaging in environmentally friendly behaviors in daily life</a:t>
                      </a:r>
                      <a:endParaRPr lang="en-US" altLang="en-US" sz="11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Environmental Consumption Decision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</a:rPr>
                        <a:t>Preference for considering environmental factors when making consumption choices</a:t>
                      </a:r>
                      <a:endParaRPr lang="en-US" altLang="en-US" sz="11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副标题 2">
            <a:extLst>
              <a:ext uri="{FF2B5EF4-FFF2-40B4-BE49-F238E27FC236}">
                <a16:creationId xmlns:a16="http://schemas.microsoft.com/office/drawing/2014/main" id="{D34D70BF-3B4E-F281-D6B5-9F5D8D1FAF8F}"/>
              </a:ext>
            </a:extLst>
          </p:cNvPr>
          <p:cNvSpPr txBox="1">
            <a:spLocks/>
          </p:cNvSpPr>
          <p:nvPr/>
        </p:nvSpPr>
        <p:spPr>
          <a:xfrm>
            <a:off x="611926" y="580562"/>
            <a:ext cx="3071074" cy="495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Survey Design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B453B0-49B3-ED8C-E4B9-EA3285E69935}"/>
              </a:ext>
            </a:extLst>
          </p:cNvPr>
          <p:cNvGrpSpPr/>
          <p:nvPr/>
        </p:nvGrpSpPr>
        <p:grpSpPr>
          <a:xfrm>
            <a:off x="935310" y="3880415"/>
            <a:ext cx="347801" cy="1325950"/>
            <a:chOff x="-706040" y="3806360"/>
            <a:chExt cx="347801" cy="132595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B46BDA3-3FFB-79E7-E8BD-52A6C7ACEF15}"/>
                </a:ext>
              </a:extLst>
            </p:cNvPr>
            <p:cNvGrpSpPr/>
            <p:nvPr/>
          </p:nvGrpSpPr>
          <p:grpSpPr>
            <a:xfrm>
              <a:off x="-695663" y="3806360"/>
              <a:ext cx="337424" cy="337424"/>
              <a:chOff x="-660089" y="3695755"/>
              <a:chExt cx="902591" cy="902591"/>
            </a:xfrm>
            <a:effectLst>
              <a:outerShdw blurRad="50800" dist="38100" dir="2700000" sx="101000" sy="101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A21F696-D576-33B5-7A70-504AB5012E79}"/>
                  </a:ext>
                </a:extLst>
              </p:cNvPr>
              <p:cNvSpPr/>
              <p:nvPr/>
            </p:nvSpPr>
            <p:spPr>
              <a:xfrm>
                <a:off x="-660089" y="3695755"/>
                <a:ext cx="902591" cy="902591"/>
              </a:xfrm>
              <a:prstGeom prst="ellipse">
                <a:avLst/>
              </a:prstGeom>
              <a:solidFill>
                <a:srgbClr val="FF9933"/>
              </a:solidFill>
              <a:ln w="95250"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EEA8A1D4-061A-7EB9-0636-CC8CCD9917F9}"/>
                  </a:ext>
                </a:extLst>
              </p:cNvPr>
              <p:cNvGrpSpPr/>
              <p:nvPr/>
            </p:nvGrpSpPr>
            <p:grpSpPr>
              <a:xfrm>
                <a:off x="-459555" y="3900240"/>
                <a:ext cx="501519" cy="501519"/>
                <a:chOff x="2476500" y="4000500"/>
                <a:chExt cx="1905000" cy="1905000"/>
              </a:xfrm>
              <a:solidFill>
                <a:schemeClr val="bg1"/>
              </a:solidFill>
            </p:grpSpPr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039D8962-886B-40FA-BF8F-63955823C6B4}"/>
                    </a:ext>
                  </a:extLst>
                </p:cNvPr>
                <p:cNvSpPr/>
                <p:nvPr/>
              </p:nvSpPr>
              <p:spPr>
                <a:xfrm>
                  <a:off x="2476500" y="4000500"/>
                  <a:ext cx="1905000" cy="1905000"/>
                </a:xfrm>
                <a:custGeom>
                  <a:avLst/>
                  <a:gdLst>
                    <a:gd name="connsiteX0" fmla="*/ 1377883 w 1905000"/>
                    <a:gd name="connsiteY0" fmla="*/ 210847 h 1905000"/>
                    <a:gd name="connsiteX1" fmla="*/ 1694153 w 1905000"/>
                    <a:gd name="connsiteY1" fmla="*/ 527117 h 1905000"/>
                    <a:gd name="connsiteX2" fmla="*/ 1694153 w 1905000"/>
                    <a:gd name="connsiteY2" fmla="*/ 1377883 h 1905000"/>
                    <a:gd name="connsiteX3" fmla="*/ 1377883 w 1905000"/>
                    <a:gd name="connsiteY3" fmla="*/ 1694153 h 1905000"/>
                    <a:gd name="connsiteX4" fmla="*/ 527117 w 1905000"/>
                    <a:gd name="connsiteY4" fmla="*/ 1694153 h 1905000"/>
                    <a:gd name="connsiteX5" fmla="*/ 210847 w 1905000"/>
                    <a:gd name="connsiteY5" fmla="*/ 1377883 h 1905000"/>
                    <a:gd name="connsiteX6" fmla="*/ 210847 w 1905000"/>
                    <a:gd name="connsiteY6" fmla="*/ 527117 h 1905000"/>
                    <a:gd name="connsiteX7" fmla="*/ 527117 w 1905000"/>
                    <a:gd name="connsiteY7" fmla="*/ 210847 h 1905000"/>
                    <a:gd name="connsiteX8" fmla="*/ 1377883 w 1905000"/>
                    <a:gd name="connsiteY8" fmla="*/ 210847 h 1905000"/>
                    <a:gd name="connsiteX9" fmla="*/ 1377883 w 1905000"/>
                    <a:gd name="connsiteY9" fmla="*/ 0 h 1905000"/>
                    <a:gd name="connsiteX10" fmla="*/ 527117 w 1905000"/>
                    <a:gd name="connsiteY10" fmla="*/ 0 h 1905000"/>
                    <a:gd name="connsiteX11" fmla="*/ 0 w 1905000"/>
                    <a:gd name="connsiteY11" fmla="*/ 527117 h 1905000"/>
                    <a:gd name="connsiteX12" fmla="*/ 0 w 1905000"/>
                    <a:gd name="connsiteY12" fmla="*/ 1377883 h 1905000"/>
                    <a:gd name="connsiteX13" fmla="*/ 527117 w 1905000"/>
                    <a:gd name="connsiteY13" fmla="*/ 1905000 h 1905000"/>
                    <a:gd name="connsiteX14" fmla="*/ 1377883 w 1905000"/>
                    <a:gd name="connsiteY14" fmla="*/ 1905000 h 1905000"/>
                    <a:gd name="connsiteX15" fmla="*/ 1905000 w 1905000"/>
                    <a:gd name="connsiteY15" fmla="*/ 1377883 h 1905000"/>
                    <a:gd name="connsiteX16" fmla="*/ 1905000 w 1905000"/>
                    <a:gd name="connsiteY16" fmla="*/ 527117 h 1905000"/>
                    <a:gd name="connsiteX17" fmla="*/ 1377883 w 1905000"/>
                    <a:gd name="connsiteY17" fmla="*/ 0 h 190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5000" h="1905000">
                      <a:moveTo>
                        <a:pt x="1377883" y="210847"/>
                      </a:moveTo>
                      <a:cubicBezTo>
                        <a:pt x="1552555" y="210847"/>
                        <a:pt x="1694153" y="352446"/>
                        <a:pt x="1694153" y="527117"/>
                      </a:cubicBezTo>
                      <a:lnTo>
                        <a:pt x="1694153" y="1377883"/>
                      </a:lnTo>
                      <a:cubicBezTo>
                        <a:pt x="1694153" y="1552555"/>
                        <a:pt x="1552554" y="1694153"/>
                        <a:pt x="1377883" y="1694153"/>
                      </a:cubicBezTo>
                      <a:lnTo>
                        <a:pt x="527117" y="1694153"/>
                      </a:lnTo>
                      <a:cubicBezTo>
                        <a:pt x="352446" y="1694153"/>
                        <a:pt x="210847" y="1552554"/>
                        <a:pt x="210847" y="1377883"/>
                      </a:cubicBezTo>
                      <a:lnTo>
                        <a:pt x="210847" y="527117"/>
                      </a:lnTo>
                      <a:cubicBezTo>
                        <a:pt x="210847" y="352446"/>
                        <a:pt x="352446" y="210847"/>
                        <a:pt x="527117" y="210847"/>
                      </a:cubicBezTo>
                      <a:lnTo>
                        <a:pt x="1377883" y="210847"/>
                      </a:lnTo>
                      <a:moveTo>
                        <a:pt x="1377883" y="0"/>
                      </a:moveTo>
                      <a:lnTo>
                        <a:pt x="527117" y="0"/>
                      </a:lnTo>
                      <a:cubicBezTo>
                        <a:pt x="236131" y="320"/>
                        <a:pt x="320" y="236131"/>
                        <a:pt x="0" y="527117"/>
                      </a:cubicBezTo>
                      <a:lnTo>
                        <a:pt x="0" y="1377883"/>
                      </a:lnTo>
                      <a:cubicBezTo>
                        <a:pt x="320" y="1668869"/>
                        <a:pt x="236131" y="1904681"/>
                        <a:pt x="527117" y="1905000"/>
                      </a:cubicBezTo>
                      <a:lnTo>
                        <a:pt x="1377883" y="1905000"/>
                      </a:lnTo>
                      <a:cubicBezTo>
                        <a:pt x="1668869" y="1904681"/>
                        <a:pt x="1904681" y="1668869"/>
                        <a:pt x="1905000" y="1377883"/>
                      </a:cubicBezTo>
                      <a:lnTo>
                        <a:pt x="1905000" y="527117"/>
                      </a:lnTo>
                      <a:cubicBezTo>
                        <a:pt x="1904681" y="236131"/>
                        <a:pt x="1668869" y="320"/>
                        <a:pt x="1377883" y="0"/>
                      </a:cubicBezTo>
                      <a:close/>
                    </a:path>
                  </a:pathLst>
                </a:custGeom>
                <a:grpFill/>
                <a:ln w="18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SG" altLang="en-US" dirty="0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272A629B-5EF2-D72A-1D3F-C93F8B965AA2}"/>
                    </a:ext>
                  </a:extLst>
                </p:cNvPr>
                <p:cNvSpPr/>
                <p:nvPr/>
              </p:nvSpPr>
              <p:spPr>
                <a:xfrm>
                  <a:off x="2942554" y="5144610"/>
                  <a:ext cx="972187" cy="400977"/>
                </a:xfrm>
                <a:custGeom>
                  <a:avLst/>
                  <a:gdLst>
                    <a:gd name="connsiteX0" fmla="*/ 486446 w 972187"/>
                    <a:gd name="connsiteY0" fmla="*/ 400974 h 400977"/>
                    <a:gd name="connsiteX1" fmla="*/ 21318 w 972187"/>
                    <a:gd name="connsiteY1" fmla="*/ 169042 h 400977"/>
                    <a:gd name="connsiteX2" fmla="*/ 41902 w 972187"/>
                    <a:gd name="connsiteY2" fmla="*/ 21318 h 400977"/>
                    <a:gd name="connsiteX3" fmla="*/ 189626 w 972187"/>
                    <a:gd name="connsiteY3" fmla="*/ 41902 h 400977"/>
                    <a:gd name="connsiteX4" fmla="*/ 709442 w 972187"/>
                    <a:gd name="connsiteY4" fmla="*/ 115672 h 400977"/>
                    <a:gd name="connsiteX5" fmla="*/ 783212 w 972187"/>
                    <a:gd name="connsiteY5" fmla="*/ 41902 h 400977"/>
                    <a:gd name="connsiteX6" fmla="*/ 931056 w 972187"/>
                    <a:gd name="connsiteY6" fmla="*/ 22654 h 400977"/>
                    <a:gd name="connsiteX7" fmla="*/ 951521 w 972187"/>
                    <a:gd name="connsiteY7" fmla="*/ 168884 h 400977"/>
                    <a:gd name="connsiteX8" fmla="*/ 486446 w 972187"/>
                    <a:gd name="connsiteY8" fmla="*/ 400974 h 400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2187" h="400977">
                      <a:moveTo>
                        <a:pt x="486446" y="400974"/>
                      </a:moveTo>
                      <a:cubicBezTo>
                        <a:pt x="303439" y="401615"/>
                        <a:pt x="130928" y="315595"/>
                        <a:pt x="21318" y="169042"/>
                      </a:cubicBezTo>
                      <a:cubicBezTo>
                        <a:pt x="-13791" y="122565"/>
                        <a:pt x="-4575" y="56427"/>
                        <a:pt x="41902" y="21318"/>
                      </a:cubicBezTo>
                      <a:cubicBezTo>
                        <a:pt x="88379" y="-13791"/>
                        <a:pt x="154517" y="-4575"/>
                        <a:pt x="189626" y="41902"/>
                      </a:cubicBezTo>
                      <a:cubicBezTo>
                        <a:pt x="312798" y="205816"/>
                        <a:pt x="545528" y="238844"/>
                        <a:pt x="709442" y="115672"/>
                      </a:cubicBezTo>
                      <a:cubicBezTo>
                        <a:pt x="737382" y="94677"/>
                        <a:pt x="762217" y="69842"/>
                        <a:pt x="783212" y="41902"/>
                      </a:cubicBezTo>
                      <a:cubicBezTo>
                        <a:pt x="818723" y="-4239"/>
                        <a:pt x="884915" y="-12857"/>
                        <a:pt x="931056" y="22654"/>
                      </a:cubicBezTo>
                      <a:cubicBezTo>
                        <a:pt x="976573" y="57684"/>
                        <a:pt x="985672" y="122704"/>
                        <a:pt x="951521" y="168884"/>
                      </a:cubicBezTo>
                      <a:cubicBezTo>
                        <a:pt x="841955" y="315481"/>
                        <a:pt x="669462" y="401561"/>
                        <a:pt x="486446" y="400974"/>
                      </a:cubicBezTo>
                      <a:close/>
                    </a:path>
                  </a:pathLst>
                </a:custGeom>
                <a:grpFill/>
                <a:ln w="18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SG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19086DEB-C576-206A-8E0A-A80009BF1E87}"/>
                    </a:ext>
                  </a:extLst>
                </p:cNvPr>
                <p:cNvSpPr/>
                <p:nvPr/>
              </p:nvSpPr>
              <p:spPr>
                <a:xfrm>
                  <a:off x="2990069" y="4465838"/>
                  <a:ext cx="210846" cy="210846"/>
                </a:xfrm>
                <a:custGeom>
                  <a:avLst/>
                  <a:gdLst>
                    <a:gd name="connsiteX0" fmla="*/ 0 w 210846"/>
                    <a:gd name="connsiteY0" fmla="*/ 105423 h 210846"/>
                    <a:gd name="connsiteX1" fmla="*/ 105423 w 210846"/>
                    <a:gd name="connsiteY1" fmla="*/ 210847 h 210846"/>
                    <a:gd name="connsiteX2" fmla="*/ 210847 w 210846"/>
                    <a:gd name="connsiteY2" fmla="*/ 105423 h 210846"/>
                    <a:gd name="connsiteX3" fmla="*/ 105423 w 210846"/>
                    <a:gd name="connsiteY3" fmla="*/ 0 h 210846"/>
                    <a:gd name="connsiteX4" fmla="*/ 0 w 210846"/>
                    <a:gd name="connsiteY4" fmla="*/ 105423 h 21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846" h="210846">
                      <a:moveTo>
                        <a:pt x="0" y="105423"/>
                      </a:moveTo>
                      <a:cubicBezTo>
                        <a:pt x="0" y="163647"/>
                        <a:pt x="47200" y="210847"/>
                        <a:pt x="105423" y="210847"/>
                      </a:cubicBezTo>
                      <a:cubicBezTo>
                        <a:pt x="163647" y="210847"/>
                        <a:pt x="210847" y="163647"/>
                        <a:pt x="210847" y="105423"/>
                      </a:cubicBezTo>
                      <a:cubicBezTo>
                        <a:pt x="210847" y="47200"/>
                        <a:pt x="163647" y="0"/>
                        <a:pt x="105423" y="0"/>
                      </a:cubicBezTo>
                      <a:cubicBezTo>
                        <a:pt x="47200" y="0"/>
                        <a:pt x="0" y="47200"/>
                        <a:pt x="0" y="105423"/>
                      </a:cubicBezTo>
                      <a:close/>
                    </a:path>
                  </a:pathLst>
                </a:custGeom>
                <a:grpFill/>
                <a:ln w="18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SG" altLang="en-US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5A0AD5D3-C47E-F727-A97D-D2A1DAC6AB42}"/>
                    </a:ext>
                  </a:extLst>
                </p:cNvPr>
                <p:cNvSpPr/>
                <p:nvPr/>
              </p:nvSpPr>
              <p:spPr>
                <a:xfrm>
                  <a:off x="3657083" y="4465838"/>
                  <a:ext cx="210846" cy="210846"/>
                </a:xfrm>
                <a:custGeom>
                  <a:avLst/>
                  <a:gdLst>
                    <a:gd name="connsiteX0" fmla="*/ 0 w 210846"/>
                    <a:gd name="connsiteY0" fmla="*/ 105423 h 210846"/>
                    <a:gd name="connsiteX1" fmla="*/ 105423 w 210846"/>
                    <a:gd name="connsiteY1" fmla="*/ 210847 h 210846"/>
                    <a:gd name="connsiteX2" fmla="*/ 210847 w 210846"/>
                    <a:gd name="connsiteY2" fmla="*/ 105423 h 210846"/>
                    <a:gd name="connsiteX3" fmla="*/ 105423 w 210846"/>
                    <a:gd name="connsiteY3" fmla="*/ 0 h 210846"/>
                    <a:gd name="connsiteX4" fmla="*/ 0 w 210846"/>
                    <a:gd name="connsiteY4" fmla="*/ 105423 h 21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846" h="210846">
                      <a:moveTo>
                        <a:pt x="0" y="105423"/>
                      </a:moveTo>
                      <a:cubicBezTo>
                        <a:pt x="0" y="163647"/>
                        <a:pt x="47200" y="210847"/>
                        <a:pt x="105423" y="210847"/>
                      </a:cubicBezTo>
                      <a:cubicBezTo>
                        <a:pt x="163647" y="210847"/>
                        <a:pt x="210847" y="163647"/>
                        <a:pt x="210847" y="105423"/>
                      </a:cubicBezTo>
                      <a:cubicBezTo>
                        <a:pt x="210847" y="47200"/>
                        <a:pt x="163647" y="0"/>
                        <a:pt x="105423" y="0"/>
                      </a:cubicBezTo>
                      <a:cubicBezTo>
                        <a:pt x="47200" y="0"/>
                        <a:pt x="0" y="47200"/>
                        <a:pt x="0" y="105423"/>
                      </a:cubicBezTo>
                      <a:close/>
                    </a:path>
                  </a:pathLst>
                </a:custGeom>
                <a:grpFill/>
                <a:ln w="18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SG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6B73F026-1A06-69CE-DA5F-E3AEEBE03FCE}"/>
                    </a:ext>
                  </a:extLst>
                </p:cNvPr>
                <p:cNvSpPr/>
                <p:nvPr/>
              </p:nvSpPr>
              <p:spPr>
                <a:xfrm>
                  <a:off x="3323576" y="4715639"/>
                  <a:ext cx="210846" cy="421693"/>
                </a:xfrm>
                <a:custGeom>
                  <a:avLst/>
                  <a:gdLst>
                    <a:gd name="connsiteX0" fmla="*/ 105423 w 210846"/>
                    <a:gd name="connsiteY0" fmla="*/ 0 h 421693"/>
                    <a:gd name="connsiteX1" fmla="*/ 105423 w 210846"/>
                    <a:gd name="connsiteY1" fmla="*/ 0 h 421693"/>
                    <a:gd name="connsiteX2" fmla="*/ 210847 w 210846"/>
                    <a:gd name="connsiteY2" fmla="*/ 105423 h 421693"/>
                    <a:gd name="connsiteX3" fmla="*/ 210847 w 210846"/>
                    <a:gd name="connsiteY3" fmla="*/ 316270 h 421693"/>
                    <a:gd name="connsiteX4" fmla="*/ 105423 w 210846"/>
                    <a:gd name="connsiteY4" fmla="*/ 421693 h 421693"/>
                    <a:gd name="connsiteX5" fmla="*/ 105423 w 210846"/>
                    <a:gd name="connsiteY5" fmla="*/ 421693 h 421693"/>
                    <a:gd name="connsiteX6" fmla="*/ 0 w 210846"/>
                    <a:gd name="connsiteY6" fmla="*/ 316270 h 421693"/>
                    <a:gd name="connsiteX7" fmla="*/ 0 w 210846"/>
                    <a:gd name="connsiteY7" fmla="*/ 105423 h 421693"/>
                    <a:gd name="connsiteX8" fmla="*/ 105423 w 210846"/>
                    <a:gd name="connsiteY8" fmla="*/ 0 h 421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0846" h="421693">
                      <a:moveTo>
                        <a:pt x="105423" y="0"/>
                      </a:moveTo>
                      <a:lnTo>
                        <a:pt x="105423" y="0"/>
                      </a:lnTo>
                      <a:cubicBezTo>
                        <a:pt x="175706" y="0"/>
                        <a:pt x="210847" y="35141"/>
                        <a:pt x="210847" y="105423"/>
                      </a:cubicBezTo>
                      <a:lnTo>
                        <a:pt x="210847" y="316270"/>
                      </a:lnTo>
                      <a:cubicBezTo>
                        <a:pt x="210847" y="386552"/>
                        <a:pt x="175706" y="421693"/>
                        <a:pt x="105423" y="421693"/>
                      </a:cubicBezTo>
                      <a:lnTo>
                        <a:pt x="105423" y="421693"/>
                      </a:lnTo>
                      <a:cubicBezTo>
                        <a:pt x="35141" y="421693"/>
                        <a:pt x="0" y="386552"/>
                        <a:pt x="0" y="316270"/>
                      </a:cubicBezTo>
                      <a:lnTo>
                        <a:pt x="0" y="105423"/>
                      </a:lnTo>
                      <a:cubicBezTo>
                        <a:pt x="0" y="35141"/>
                        <a:pt x="35141" y="0"/>
                        <a:pt x="105423" y="0"/>
                      </a:cubicBezTo>
                      <a:close/>
                    </a:path>
                  </a:pathLst>
                </a:custGeom>
                <a:grpFill/>
                <a:ln w="18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SG" altLang="en-US"/>
                </a:p>
              </p:txBody>
            </p:sp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C7B1F5C-6D17-C67B-C0FE-F7A57F3AE7A4}"/>
                </a:ext>
              </a:extLst>
            </p:cNvPr>
            <p:cNvGrpSpPr/>
            <p:nvPr/>
          </p:nvGrpSpPr>
          <p:grpSpPr>
            <a:xfrm>
              <a:off x="-698803" y="4300623"/>
              <a:ext cx="337424" cy="337424"/>
              <a:chOff x="-660091" y="4932669"/>
              <a:chExt cx="902592" cy="902592"/>
            </a:xfrm>
            <a:effectLst>
              <a:outerShdw blurRad="50800" dist="38100" dir="2700000" algn="tl" rotWithShape="0">
                <a:schemeClr val="accent4">
                  <a:lumMod val="60000"/>
                  <a:lumOff val="40000"/>
                  <a:alpha val="40000"/>
                </a:schemeClr>
              </a:outerShdw>
            </a:effectLst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330AD86E-6319-35EE-0F0F-C083F791F21B}"/>
                  </a:ext>
                </a:extLst>
              </p:cNvPr>
              <p:cNvSpPr/>
              <p:nvPr/>
            </p:nvSpPr>
            <p:spPr>
              <a:xfrm>
                <a:off x="-660091" y="4932669"/>
                <a:ext cx="902592" cy="902592"/>
              </a:xfrm>
              <a:prstGeom prst="ellipse">
                <a:avLst/>
              </a:prstGeom>
              <a:solidFill>
                <a:srgbClr val="FFC61A"/>
              </a:solidFill>
              <a:ln w="95250">
                <a:solidFill>
                  <a:srgbClr val="FFC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D5B2CE0D-B2A2-B7DF-B156-C701B0C41A86}"/>
                  </a:ext>
                </a:extLst>
              </p:cNvPr>
              <p:cNvGrpSpPr/>
              <p:nvPr/>
            </p:nvGrpSpPr>
            <p:grpSpPr>
              <a:xfrm>
                <a:off x="-418102" y="5121136"/>
                <a:ext cx="418427" cy="530618"/>
                <a:chOff x="4422263" y="3252353"/>
                <a:chExt cx="1752586" cy="2222499"/>
              </a:xfrm>
              <a:solidFill>
                <a:schemeClr val="bg1"/>
              </a:solidFill>
            </p:grpSpPr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6D2D30F1-F0F1-136A-BB96-2BD64BE1EA23}"/>
                    </a:ext>
                  </a:extLst>
                </p:cNvPr>
                <p:cNvSpPr/>
                <p:nvPr/>
              </p:nvSpPr>
              <p:spPr>
                <a:xfrm>
                  <a:off x="4860409" y="3723360"/>
                  <a:ext cx="876293" cy="876293"/>
                </a:xfrm>
                <a:custGeom>
                  <a:avLst/>
                  <a:gdLst>
                    <a:gd name="connsiteX0" fmla="*/ 0 w 876293"/>
                    <a:gd name="connsiteY0" fmla="*/ 438147 h 876293"/>
                    <a:gd name="connsiteX1" fmla="*/ 438147 w 876293"/>
                    <a:gd name="connsiteY1" fmla="*/ 876293 h 876293"/>
                    <a:gd name="connsiteX2" fmla="*/ 876293 w 876293"/>
                    <a:gd name="connsiteY2" fmla="*/ 438147 h 876293"/>
                    <a:gd name="connsiteX3" fmla="*/ 438147 w 876293"/>
                    <a:gd name="connsiteY3" fmla="*/ 0 h 876293"/>
                    <a:gd name="connsiteX4" fmla="*/ 0 w 876293"/>
                    <a:gd name="connsiteY4" fmla="*/ 438147 h 876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6293" h="876293">
                      <a:moveTo>
                        <a:pt x="0" y="438147"/>
                      </a:moveTo>
                      <a:cubicBezTo>
                        <a:pt x="0" y="680128"/>
                        <a:pt x="196165" y="876293"/>
                        <a:pt x="438147" y="876293"/>
                      </a:cubicBezTo>
                      <a:cubicBezTo>
                        <a:pt x="680128" y="876293"/>
                        <a:pt x="876293" y="680128"/>
                        <a:pt x="876293" y="438147"/>
                      </a:cubicBezTo>
                      <a:cubicBezTo>
                        <a:pt x="876293" y="196165"/>
                        <a:pt x="680128" y="0"/>
                        <a:pt x="438147" y="0"/>
                      </a:cubicBezTo>
                      <a:cubicBezTo>
                        <a:pt x="196165" y="0"/>
                        <a:pt x="0" y="196165"/>
                        <a:pt x="0" y="438147"/>
                      </a:cubicBezTo>
                      <a:close/>
                    </a:path>
                  </a:pathLst>
                </a:custGeom>
                <a:grpFill/>
                <a:ln w="21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SG" altLang="en-US"/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16F4EF80-3304-3D77-121F-FD86941AD4A9}"/>
                    </a:ext>
                  </a:extLst>
                </p:cNvPr>
                <p:cNvSpPr/>
                <p:nvPr/>
              </p:nvSpPr>
              <p:spPr>
                <a:xfrm>
                  <a:off x="4422263" y="3252353"/>
                  <a:ext cx="1752586" cy="2222499"/>
                </a:xfrm>
                <a:custGeom>
                  <a:avLst/>
                  <a:gdLst>
                    <a:gd name="connsiteX0" fmla="*/ 876293 w 1752586"/>
                    <a:gd name="connsiteY0" fmla="*/ 0 h 2222499"/>
                    <a:gd name="connsiteX1" fmla="*/ 0 w 1752586"/>
                    <a:gd name="connsiteY1" fmla="*/ 876293 h 2222499"/>
                    <a:gd name="connsiteX2" fmla="*/ 122681 w 1752586"/>
                    <a:gd name="connsiteY2" fmla="*/ 1337443 h 2222499"/>
                    <a:gd name="connsiteX3" fmla="*/ 448005 w 1752586"/>
                    <a:gd name="connsiteY3" fmla="*/ 1649622 h 2222499"/>
                    <a:gd name="connsiteX4" fmla="*/ 448005 w 1752586"/>
                    <a:gd name="connsiteY4" fmla="*/ 1712058 h 2222499"/>
                    <a:gd name="connsiteX5" fmla="*/ 632027 w 1752586"/>
                    <a:gd name="connsiteY5" fmla="*/ 1896080 h 2222499"/>
                    <a:gd name="connsiteX6" fmla="*/ 1120560 w 1752586"/>
                    <a:gd name="connsiteY6" fmla="*/ 1896080 h 2222499"/>
                    <a:gd name="connsiteX7" fmla="*/ 1304582 w 1752586"/>
                    <a:gd name="connsiteY7" fmla="*/ 1712058 h 2222499"/>
                    <a:gd name="connsiteX8" fmla="*/ 1304582 w 1752586"/>
                    <a:gd name="connsiteY8" fmla="*/ 1649622 h 2222499"/>
                    <a:gd name="connsiteX9" fmla="*/ 1629906 w 1752586"/>
                    <a:gd name="connsiteY9" fmla="*/ 1337443 h 2222499"/>
                    <a:gd name="connsiteX10" fmla="*/ 1752587 w 1752586"/>
                    <a:gd name="connsiteY10" fmla="*/ 876293 h 2222499"/>
                    <a:gd name="connsiteX11" fmla="*/ 876293 w 1752586"/>
                    <a:gd name="connsiteY11" fmla="*/ 0 h 2222499"/>
                    <a:gd name="connsiteX12" fmla="*/ 1161089 w 1752586"/>
                    <a:gd name="connsiteY12" fmla="*/ 1491889 h 2222499"/>
                    <a:gd name="connsiteX13" fmla="*/ 1099748 w 1752586"/>
                    <a:gd name="connsiteY13" fmla="*/ 1588282 h 2222499"/>
                    <a:gd name="connsiteX14" fmla="*/ 1099748 w 1752586"/>
                    <a:gd name="connsiteY14" fmla="*/ 1641407 h 2222499"/>
                    <a:gd name="connsiteX15" fmla="*/ 1049909 w 1752586"/>
                    <a:gd name="connsiteY15" fmla="*/ 1691246 h 2222499"/>
                    <a:gd name="connsiteX16" fmla="*/ 702678 w 1752586"/>
                    <a:gd name="connsiteY16" fmla="*/ 1691246 h 2222499"/>
                    <a:gd name="connsiteX17" fmla="*/ 652839 w 1752586"/>
                    <a:gd name="connsiteY17" fmla="*/ 1641407 h 2222499"/>
                    <a:gd name="connsiteX18" fmla="*/ 652839 w 1752586"/>
                    <a:gd name="connsiteY18" fmla="*/ 1589925 h 2222499"/>
                    <a:gd name="connsiteX19" fmla="*/ 652839 w 1752586"/>
                    <a:gd name="connsiteY19" fmla="*/ 1588282 h 2222499"/>
                    <a:gd name="connsiteX20" fmla="*/ 591498 w 1752586"/>
                    <a:gd name="connsiteY20" fmla="*/ 1491889 h 2222499"/>
                    <a:gd name="connsiteX21" fmla="*/ 204834 w 1752586"/>
                    <a:gd name="connsiteY21" fmla="*/ 876293 h 2222499"/>
                    <a:gd name="connsiteX22" fmla="*/ 876293 w 1752586"/>
                    <a:gd name="connsiteY22" fmla="*/ 204834 h 2222499"/>
                    <a:gd name="connsiteX23" fmla="*/ 1547753 w 1752586"/>
                    <a:gd name="connsiteY23" fmla="*/ 876293 h 2222499"/>
                    <a:gd name="connsiteX24" fmla="*/ 1161089 w 1752586"/>
                    <a:gd name="connsiteY24" fmla="*/ 1491889 h 2222499"/>
                    <a:gd name="connsiteX25" fmla="*/ 1095367 w 1752586"/>
                    <a:gd name="connsiteY25" fmla="*/ 2003426 h 2222499"/>
                    <a:gd name="connsiteX26" fmla="*/ 657220 w 1752586"/>
                    <a:gd name="connsiteY26" fmla="*/ 2003426 h 2222499"/>
                    <a:gd name="connsiteX27" fmla="*/ 547683 w 1752586"/>
                    <a:gd name="connsiteY27" fmla="*/ 2112962 h 2222499"/>
                    <a:gd name="connsiteX28" fmla="*/ 657220 w 1752586"/>
                    <a:gd name="connsiteY28" fmla="*/ 2222499 h 2222499"/>
                    <a:gd name="connsiteX29" fmla="*/ 1095367 w 1752586"/>
                    <a:gd name="connsiteY29" fmla="*/ 2222499 h 2222499"/>
                    <a:gd name="connsiteX30" fmla="*/ 1204903 w 1752586"/>
                    <a:gd name="connsiteY30" fmla="*/ 2112962 h 2222499"/>
                    <a:gd name="connsiteX31" fmla="*/ 1095367 w 1752586"/>
                    <a:gd name="connsiteY31" fmla="*/ 2003426 h 2222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52586" h="2222499">
                      <a:moveTo>
                        <a:pt x="876293" y="0"/>
                      </a:moveTo>
                      <a:cubicBezTo>
                        <a:pt x="393237" y="0"/>
                        <a:pt x="0" y="393237"/>
                        <a:pt x="0" y="876293"/>
                      </a:cubicBezTo>
                      <a:cubicBezTo>
                        <a:pt x="0" y="1041694"/>
                        <a:pt x="42719" y="1201617"/>
                        <a:pt x="122681" y="1337443"/>
                      </a:cubicBezTo>
                      <a:cubicBezTo>
                        <a:pt x="200452" y="1469435"/>
                        <a:pt x="313275" y="1577328"/>
                        <a:pt x="448005" y="1649622"/>
                      </a:cubicBezTo>
                      <a:lnTo>
                        <a:pt x="448005" y="1712058"/>
                      </a:lnTo>
                      <a:cubicBezTo>
                        <a:pt x="448553" y="1813927"/>
                        <a:pt x="530705" y="1896080"/>
                        <a:pt x="632027" y="1896080"/>
                      </a:cubicBezTo>
                      <a:lnTo>
                        <a:pt x="1120560" y="1896080"/>
                      </a:lnTo>
                      <a:cubicBezTo>
                        <a:pt x="1222429" y="1895532"/>
                        <a:pt x="1304582" y="1813380"/>
                        <a:pt x="1304582" y="1712058"/>
                      </a:cubicBezTo>
                      <a:lnTo>
                        <a:pt x="1304582" y="1649622"/>
                      </a:lnTo>
                      <a:cubicBezTo>
                        <a:pt x="1439860" y="1577328"/>
                        <a:pt x="1552135" y="1469435"/>
                        <a:pt x="1629906" y="1337443"/>
                      </a:cubicBezTo>
                      <a:cubicBezTo>
                        <a:pt x="1709868" y="1201617"/>
                        <a:pt x="1752587" y="1042241"/>
                        <a:pt x="1752587" y="876293"/>
                      </a:cubicBezTo>
                      <a:cubicBezTo>
                        <a:pt x="1752587" y="393237"/>
                        <a:pt x="1359350" y="0"/>
                        <a:pt x="876293" y="0"/>
                      </a:cubicBezTo>
                      <a:close/>
                      <a:moveTo>
                        <a:pt x="1161089" y="1491889"/>
                      </a:moveTo>
                      <a:cubicBezTo>
                        <a:pt x="1122751" y="1508868"/>
                        <a:pt x="1098653" y="1546658"/>
                        <a:pt x="1099748" y="1588282"/>
                      </a:cubicBezTo>
                      <a:lnTo>
                        <a:pt x="1099748" y="1641407"/>
                      </a:lnTo>
                      <a:cubicBezTo>
                        <a:pt x="1099748" y="1668791"/>
                        <a:pt x="1077293" y="1691246"/>
                        <a:pt x="1049909" y="1691246"/>
                      </a:cubicBezTo>
                      <a:lnTo>
                        <a:pt x="702678" y="1691246"/>
                      </a:lnTo>
                      <a:cubicBezTo>
                        <a:pt x="675294" y="1691246"/>
                        <a:pt x="652839" y="1668791"/>
                        <a:pt x="652839" y="1641407"/>
                      </a:cubicBezTo>
                      <a:lnTo>
                        <a:pt x="652839" y="1589925"/>
                      </a:lnTo>
                      <a:lnTo>
                        <a:pt x="652839" y="1588282"/>
                      </a:lnTo>
                      <a:cubicBezTo>
                        <a:pt x="653934" y="1546658"/>
                        <a:pt x="629836" y="1508320"/>
                        <a:pt x="591498" y="1491889"/>
                      </a:cubicBezTo>
                      <a:cubicBezTo>
                        <a:pt x="353256" y="1387830"/>
                        <a:pt x="204834" y="1151778"/>
                        <a:pt x="204834" y="876293"/>
                      </a:cubicBezTo>
                      <a:cubicBezTo>
                        <a:pt x="204834" y="505512"/>
                        <a:pt x="505512" y="204834"/>
                        <a:pt x="876293" y="204834"/>
                      </a:cubicBezTo>
                      <a:cubicBezTo>
                        <a:pt x="1247075" y="204834"/>
                        <a:pt x="1547753" y="505512"/>
                        <a:pt x="1547753" y="876293"/>
                      </a:cubicBezTo>
                      <a:cubicBezTo>
                        <a:pt x="1547753" y="1151778"/>
                        <a:pt x="1399879" y="1387830"/>
                        <a:pt x="1161089" y="1491889"/>
                      </a:cubicBezTo>
                      <a:close/>
                      <a:moveTo>
                        <a:pt x="1095367" y="2003426"/>
                      </a:moveTo>
                      <a:lnTo>
                        <a:pt x="657220" y="2003426"/>
                      </a:lnTo>
                      <a:cubicBezTo>
                        <a:pt x="596975" y="2003426"/>
                        <a:pt x="547683" y="2052717"/>
                        <a:pt x="547683" y="2112962"/>
                      </a:cubicBezTo>
                      <a:cubicBezTo>
                        <a:pt x="547683" y="2173208"/>
                        <a:pt x="596975" y="2222499"/>
                        <a:pt x="657220" y="2222499"/>
                      </a:cubicBezTo>
                      <a:lnTo>
                        <a:pt x="1095367" y="2222499"/>
                      </a:lnTo>
                      <a:cubicBezTo>
                        <a:pt x="1155612" y="2222499"/>
                        <a:pt x="1204903" y="2173208"/>
                        <a:pt x="1204903" y="2112962"/>
                      </a:cubicBezTo>
                      <a:cubicBezTo>
                        <a:pt x="1204903" y="2052717"/>
                        <a:pt x="1155612" y="2003426"/>
                        <a:pt x="1095367" y="2003426"/>
                      </a:cubicBezTo>
                      <a:close/>
                    </a:path>
                  </a:pathLst>
                </a:custGeom>
                <a:grpFill/>
                <a:ln w="21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SG" altLang="en-US"/>
                </a:p>
              </p:txBody>
            </p:sp>
          </p:grp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6D56BCB-AC6C-3C78-8BCC-B38E1641D906}"/>
                </a:ext>
              </a:extLst>
            </p:cNvPr>
            <p:cNvGrpSpPr/>
            <p:nvPr/>
          </p:nvGrpSpPr>
          <p:grpSpPr>
            <a:xfrm>
              <a:off x="-706040" y="4794886"/>
              <a:ext cx="337424" cy="337424"/>
              <a:chOff x="-660091" y="6169580"/>
              <a:chExt cx="902592" cy="902592"/>
            </a:xfrm>
            <a:effectLst>
              <a:outerShdw blurRad="50800" dist="38100" dir="2700000" algn="tl" rotWithShape="0">
                <a:schemeClr val="accent2">
                  <a:lumMod val="60000"/>
                  <a:lumOff val="40000"/>
                  <a:alpha val="40000"/>
                </a:schemeClr>
              </a:outerShdw>
            </a:effectLst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059224E-E26F-209F-FE74-2D5AAB037806}"/>
                  </a:ext>
                </a:extLst>
              </p:cNvPr>
              <p:cNvSpPr/>
              <p:nvPr/>
            </p:nvSpPr>
            <p:spPr>
              <a:xfrm>
                <a:off x="-660091" y="6169580"/>
                <a:ext cx="902592" cy="902592"/>
              </a:xfrm>
              <a:prstGeom prst="ellipse">
                <a:avLst/>
              </a:prstGeom>
              <a:solidFill>
                <a:srgbClr val="F3A875"/>
              </a:solidFill>
              <a:ln w="95250">
                <a:solidFill>
                  <a:srgbClr val="F3A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FF6AD6B-298E-71BD-F0D2-0852EE2C6A0E}"/>
                  </a:ext>
                </a:extLst>
              </p:cNvPr>
              <p:cNvGrpSpPr/>
              <p:nvPr/>
            </p:nvGrpSpPr>
            <p:grpSpPr>
              <a:xfrm>
                <a:off x="-418102" y="6405706"/>
                <a:ext cx="435416" cy="435510"/>
                <a:chOff x="4625052" y="3440808"/>
                <a:chExt cx="1904589" cy="1905000"/>
              </a:xfrm>
              <a:solidFill>
                <a:schemeClr val="bg1"/>
              </a:solidFill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DC46A517-3538-4EA3-04D3-222CBC52369E}"/>
                    </a:ext>
                  </a:extLst>
                </p:cNvPr>
                <p:cNvSpPr/>
                <p:nvPr/>
              </p:nvSpPr>
              <p:spPr>
                <a:xfrm>
                  <a:off x="4630448" y="3446176"/>
                  <a:ext cx="863456" cy="863512"/>
                </a:xfrm>
                <a:custGeom>
                  <a:avLst/>
                  <a:gdLst>
                    <a:gd name="connsiteX0" fmla="*/ 0 w 863456"/>
                    <a:gd name="connsiteY0" fmla="*/ 431756 h 863512"/>
                    <a:gd name="connsiteX1" fmla="*/ 431700 w 863456"/>
                    <a:gd name="connsiteY1" fmla="*/ 863513 h 863512"/>
                    <a:gd name="connsiteX2" fmla="*/ 863456 w 863456"/>
                    <a:gd name="connsiteY2" fmla="*/ 431813 h 863512"/>
                    <a:gd name="connsiteX3" fmla="*/ 863456 w 863456"/>
                    <a:gd name="connsiteY3" fmla="*/ 431756 h 863512"/>
                    <a:gd name="connsiteX4" fmla="*/ 431756 w 863456"/>
                    <a:gd name="connsiteY4" fmla="*/ 0 h 863512"/>
                    <a:gd name="connsiteX5" fmla="*/ 0 w 863456"/>
                    <a:gd name="connsiteY5" fmla="*/ 431700 h 863512"/>
                    <a:gd name="connsiteX6" fmla="*/ 0 w 863456"/>
                    <a:gd name="connsiteY6" fmla="*/ 431756 h 86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456" h="863512">
                      <a:moveTo>
                        <a:pt x="0" y="431756"/>
                      </a:moveTo>
                      <a:cubicBezTo>
                        <a:pt x="-16" y="670193"/>
                        <a:pt x="193263" y="863497"/>
                        <a:pt x="431700" y="863513"/>
                      </a:cubicBezTo>
                      <a:cubicBezTo>
                        <a:pt x="670137" y="863528"/>
                        <a:pt x="863440" y="670250"/>
                        <a:pt x="863456" y="431813"/>
                      </a:cubicBezTo>
                      <a:cubicBezTo>
                        <a:pt x="863456" y="431794"/>
                        <a:pt x="863456" y="431775"/>
                        <a:pt x="863456" y="431756"/>
                      </a:cubicBezTo>
                      <a:cubicBezTo>
                        <a:pt x="863472" y="193320"/>
                        <a:pt x="670193" y="16"/>
                        <a:pt x="431756" y="0"/>
                      </a:cubicBezTo>
                      <a:cubicBezTo>
                        <a:pt x="193320" y="-16"/>
                        <a:pt x="16" y="193263"/>
                        <a:pt x="0" y="431700"/>
                      </a:cubicBezTo>
                      <a:cubicBezTo>
                        <a:pt x="0" y="431719"/>
                        <a:pt x="0" y="431737"/>
                        <a:pt x="0" y="431756"/>
                      </a:cubicBezTo>
                      <a:close/>
                    </a:path>
                  </a:pathLst>
                </a:custGeom>
                <a:grpFill/>
                <a:ln w="18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SG" altLang="en-US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882D9F73-EC3F-77E6-C226-F0093F8B89D0}"/>
                    </a:ext>
                  </a:extLst>
                </p:cNvPr>
                <p:cNvSpPr/>
                <p:nvPr/>
              </p:nvSpPr>
              <p:spPr>
                <a:xfrm>
                  <a:off x="4625052" y="3440808"/>
                  <a:ext cx="1904589" cy="1905000"/>
                </a:xfrm>
                <a:custGeom>
                  <a:avLst/>
                  <a:gdLst>
                    <a:gd name="connsiteX0" fmla="*/ 952500 w 1904589"/>
                    <a:gd name="connsiteY0" fmla="*/ 0 h 1905000"/>
                    <a:gd name="connsiteX1" fmla="*/ 0 w 1904589"/>
                    <a:gd name="connsiteY1" fmla="*/ 952500 h 1905000"/>
                    <a:gd name="connsiteX2" fmla="*/ 952500 w 1904589"/>
                    <a:gd name="connsiteY2" fmla="*/ 1905000 h 1905000"/>
                    <a:gd name="connsiteX3" fmla="*/ 1546666 w 1904589"/>
                    <a:gd name="connsiteY3" fmla="*/ 1696691 h 1905000"/>
                    <a:gd name="connsiteX4" fmla="*/ 1717198 w 1904589"/>
                    <a:gd name="connsiteY4" fmla="*/ 1867224 h 1905000"/>
                    <a:gd name="connsiteX5" fmla="*/ 1869922 w 1904589"/>
                    <a:gd name="connsiteY5" fmla="*/ 1867224 h 1905000"/>
                    <a:gd name="connsiteX6" fmla="*/ 1869922 w 1904589"/>
                    <a:gd name="connsiteY6" fmla="*/ 1714500 h 1905000"/>
                    <a:gd name="connsiteX7" fmla="*/ 1698850 w 1904589"/>
                    <a:gd name="connsiteY7" fmla="*/ 1543428 h 1905000"/>
                    <a:gd name="connsiteX8" fmla="*/ 1543428 w 1904589"/>
                    <a:gd name="connsiteY8" fmla="*/ 205610 h 1905000"/>
                    <a:gd name="connsiteX9" fmla="*/ 952500 w 1904589"/>
                    <a:gd name="connsiteY9" fmla="*/ 0 h 1905000"/>
                    <a:gd name="connsiteX10" fmla="*/ 952500 w 1904589"/>
                    <a:gd name="connsiteY10" fmla="*/ 1689136 h 1905000"/>
                    <a:gd name="connsiteX11" fmla="*/ 215864 w 1904589"/>
                    <a:gd name="connsiteY11" fmla="*/ 952500 h 1905000"/>
                    <a:gd name="connsiteX12" fmla="*/ 951960 w 1904589"/>
                    <a:gd name="connsiteY12" fmla="*/ 215864 h 1905000"/>
                    <a:gd name="connsiteX13" fmla="*/ 1689136 w 1904589"/>
                    <a:gd name="connsiteY13" fmla="*/ 952500 h 1905000"/>
                    <a:gd name="connsiteX14" fmla="*/ 1473272 w 1904589"/>
                    <a:gd name="connsiteY14" fmla="*/ 1473272 h 1905000"/>
                    <a:gd name="connsiteX15" fmla="*/ 952500 w 1904589"/>
                    <a:gd name="connsiteY15" fmla="*/ 1689136 h 190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04589" h="1905000">
                      <a:moveTo>
                        <a:pt x="952500" y="0"/>
                      </a:moveTo>
                      <a:cubicBezTo>
                        <a:pt x="426331" y="0"/>
                        <a:pt x="0" y="426331"/>
                        <a:pt x="0" y="952500"/>
                      </a:cubicBezTo>
                      <a:cubicBezTo>
                        <a:pt x="0" y="1478669"/>
                        <a:pt x="426331" y="1905000"/>
                        <a:pt x="952500" y="1905000"/>
                      </a:cubicBezTo>
                      <a:cubicBezTo>
                        <a:pt x="1168364" y="1905000"/>
                        <a:pt x="1378292" y="1831606"/>
                        <a:pt x="1546666" y="1696691"/>
                      </a:cubicBezTo>
                      <a:lnTo>
                        <a:pt x="1717198" y="1867224"/>
                      </a:lnTo>
                      <a:cubicBezTo>
                        <a:pt x="1759292" y="1909317"/>
                        <a:pt x="1827829" y="1909317"/>
                        <a:pt x="1869922" y="1867224"/>
                      </a:cubicBezTo>
                      <a:cubicBezTo>
                        <a:pt x="1912016" y="1825130"/>
                        <a:pt x="1912016" y="1756594"/>
                        <a:pt x="1869922" y="1714500"/>
                      </a:cubicBezTo>
                      <a:lnTo>
                        <a:pt x="1698850" y="1543428"/>
                      </a:lnTo>
                      <a:cubicBezTo>
                        <a:pt x="2025344" y="1131128"/>
                        <a:pt x="1955728" y="532105"/>
                        <a:pt x="1543428" y="205610"/>
                      </a:cubicBezTo>
                      <a:cubicBezTo>
                        <a:pt x="1375594" y="72314"/>
                        <a:pt x="1167285" y="0"/>
                        <a:pt x="952500" y="0"/>
                      </a:cubicBezTo>
                      <a:close/>
                      <a:moveTo>
                        <a:pt x="952500" y="1689136"/>
                      </a:moveTo>
                      <a:cubicBezTo>
                        <a:pt x="545596" y="1689136"/>
                        <a:pt x="215864" y="1359404"/>
                        <a:pt x="215864" y="952500"/>
                      </a:cubicBezTo>
                      <a:cubicBezTo>
                        <a:pt x="215324" y="546136"/>
                        <a:pt x="545057" y="215864"/>
                        <a:pt x="951960" y="215864"/>
                      </a:cubicBezTo>
                      <a:cubicBezTo>
                        <a:pt x="1358864" y="215864"/>
                        <a:pt x="1688596" y="545596"/>
                        <a:pt x="1689136" y="952500"/>
                      </a:cubicBezTo>
                      <a:cubicBezTo>
                        <a:pt x="1689136" y="1147857"/>
                        <a:pt x="1611425" y="1335119"/>
                        <a:pt x="1473272" y="1473272"/>
                      </a:cubicBezTo>
                      <a:cubicBezTo>
                        <a:pt x="1335659" y="1611965"/>
                        <a:pt x="1147857" y="1689676"/>
                        <a:pt x="952500" y="1689136"/>
                      </a:cubicBezTo>
                      <a:close/>
                    </a:path>
                  </a:pathLst>
                </a:custGeom>
                <a:grpFill/>
                <a:ln w="18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SG" altLang="en-US"/>
                </a:p>
              </p:txBody>
            </p:sp>
          </p:grp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44356ED-E8EE-0B06-7C2E-E362FB56D35F}"/>
              </a:ext>
            </a:extLst>
          </p:cNvPr>
          <p:cNvGrpSpPr/>
          <p:nvPr/>
        </p:nvGrpSpPr>
        <p:grpSpPr>
          <a:xfrm>
            <a:off x="925360" y="5588854"/>
            <a:ext cx="326902" cy="337424"/>
            <a:chOff x="2778821" y="4953000"/>
            <a:chExt cx="902592" cy="902592"/>
          </a:xfrm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B489057-5D43-EE40-7113-6103246AD276}"/>
                </a:ext>
              </a:extLst>
            </p:cNvPr>
            <p:cNvSpPr/>
            <p:nvPr/>
          </p:nvSpPr>
          <p:spPr>
            <a:xfrm>
              <a:off x="2778821" y="4953000"/>
              <a:ext cx="902592" cy="902592"/>
            </a:xfrm>
            <a:prstGeom prst="ellipse">
              <a:avLst/>
            </a:prstGeom>
            <a:solidFill>
              <a:srgbClr val="385723"/>
            </a:solidFill>
            <a:ln w="952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0B449BD-5B0C-01E7-AB24-1051CC6832D5}"/>
                </a:ext>
              </a:extLst>
            </p:cNvPr>
            <p:cNvGrpSpPr/>
            <p:nvPr/>
          </p:nvGrpSpPr>
          <p:grpSpPr>
            <a:xfrm>
              <a:off x="3022313" y="5175513"/>
              <a:ext cx="454241" cy="456086"/>
              <a:chOff x="3022313" y="5178364"/>
              <a:chExt cx="415605" cy="417293"/>
            </a:xfrm>
            <a:solidFill>
              <a:schemeClr val="bg1"/>
            </a:solidFill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8134AB5-51FB-8BD5-3B73-2B7AD3A17581}"/>
                  </a:ext>
                </a:extLst>
              </p:cNvPr>
              <p:cNvSpPr/>
              <p:nvPr/>
            </p:nvSpPr>
            <p:spPr>
              <a:xfrm>
                <a:off x="3135209" y="5178364"/>
                <a:ext cx="302709" cy="417231"/>
              </a:xfrm>
              <a:custGeom>
                <a:avLst/>
                <a:gdLst>
                  <a:gd name="connsiteX0" fmla="*/ 285281 w 302709"/>
                  <a:gd name="connsiteY0" fmla="*/ 140256 h 417231"/>
                  <a:gd name="connsiteX1" fmla="*/ 232432 w 302709"/>
                  <a:gd name="connsiteY1" fmla="*/ 116324 h 417231"/>
                  <a:gd name="connsiteX2" fmla="*/ 230702 w 302709"/>
                  <a:gd name="connsiteY2" fmla="*/ 114579 h 417231"/>
                  <a:gd name="connsiteX3" fmla="*/ 230953 w 302709"/>
                  <a:gd name="connsiteY3" fmla="*/ 113687 h 417231"/>
                  <a:gd name="connsiteX4" fmla="*/ 235276 w 302709"/>
                  <a:gd name="connsiteY4" fmla="*/ 106519 h 417231"/>
                  <a:gd name="connsiteX5" fmla="*/ 238255 w 302709"/>
                  <a:gd name="connsiteY5" fmla="*/ 101348 h 417231"/>
                  <a:gd name="connsiteX6" fmla="*/ 238348 w 302709"/>
                  <a:gd name="connsiteY6" fmla="*/ 101172 h 417231"/>
                  <a:gd name="connsiteX7" fmla="*/ 238430 w 302709"/>
                  <a:gd name="connsiteY7" fmla="*/ 101017 h 417231"/>
                  <a:gd name="connsiteX8" fmla="*/ 239868 w 302709"/>
                  <a:gd name="connsiteY8" fmla="*/ 98111 h 417231"/>
                  <a:gd name="connsiteX9" fmla="*/ 203758 w 302709"/>
                  <a:gd name="connsiteY9" fmla="*/ 5884 h 417231"/>
                  <a:gd name="connsiteX10" fmla="*/ 111531 w 302709"/>
                  <a:gd name="connsiteY10" fmla="*/ 41994 h 417231"/>
                  <a:gd name="connsiteX11" fmla="*/ 111427 w 302709"/>
                  <a:gd name="connsiteY11" fmla="*/ 42222 h 417231"/>
                  <a:gd name="connsiteX12" fmla="*/ 94404 w 302709"/>
                  <a:gd name="connsiteY12" fmla="*/ 68977 h 417231"/>
                  <a:gd name="connsiteX13" fmla="*/ 35888 w 302709"/>
                  <a:gd name="connsiteY13" fmla="*/ 125301 h 417231"/>
                  <a:gd name="connsiteX14" fmla="*/ 0 w 302709"/>
                  <a:gd name="connsiteY14" fmla="*/ 186599 h 417231"/>
                  <a:gd name="connsiteX15" fmla="*/ 0 w 302709"/>
                  <a:gd name="connsiteY15" fmla="*/ 346904 h 417231"/>
                  <a:gd name="connsiteX16" fmla="*/ 70327 w 302709"/>
                  <a:gd name="connsiteY16" fmla="*/ 417232 h 417231"/>
                  <a:gd name="connsiteX17" fmla="*/ 211468 w 302709"/>
                  <a:gd name="connsiteY17" fmla="*/ 417232 h 417231"/>
                  <a:gd name="connsiteX18" fmla="*/ 281206 w 302709"/>
                  <a:gd name="connsiteY18" fmla="*/ 356006 h 417231"/>
                  <a:gd name="connsiteX19" fmla="*/ 302118 w 302709"/>
                  <a:gd name="connsiteY19" fmla="*/ 195701 h 417231"/>
                  <a:gd name="connsiteX20" fmla="*/ 285281 w 302709"/>
                  <a:gd name="connsiteY20" fmla="*/ 140256 h 417231"/>
                  <a:gd name="connsiteX21" fmla="*/ 261101 w 302709"/>
                  <a:gd name="connsiteY21" fmla="*/ 190405 h 417231"/>
                  <a:gd name="connsiteX22" fmla="*/ 240178 w 302709"/>
                  <a:gd name="connsiteY22" fmla="*/ 350710 h 417231"/>
                  <a:gd name="connsiteX23" fmla="*/ 211468 w 302709"/>
                  <a:gd name="connsiteY23" fmla="*/ 375925 h 417231"/>
                  <a:gd name="connsiteX24" fmla="*/ 70307 w 302709"/>
                  <a:gd name="connsiteY24" fmla="*/ 375925 h 417231"/>
                  <a:gd name="connsiteX25" fmla="*/ 41348 w 302709"/>
                  <a:gd name="connsiteY25" fmla="*/ 346967 h 417231"/>
                  <a:gd name="connsiteX26" fmla="*/ 41348 w 302709"/>
                  <a:gd name="connsiteY26" fmla="*/ 186662 h 417231"/>
                  <a:gd name="connsiteX27" fmla="*/ 57162 w 302709"/>
                  <a:gd name="connsiteY27" fmla="*/ 160858 h 417231"/>
                  <a:gd name="connsiteX28" fmla="*/ 57803 w 302709"/>
                  <a:gd name="connsiteY28" fmla="*/ 160537 h 417231"/>
                  <a:gd name="connsiteX29" fmla="*/ 108480 w 302709"/>
                  <a:gd name="connsiteY29" fmla="*/ 116334 h 417231"/>
                  <a:gd name="connsiteX30" fmla="*/ 117157 w 302709"/>
                  <a:gd name="connsiteY30" fmla="*/ 106612 h 417231"/>
                  <a:gd name="connsiteX31" fmla="*/ 149384 w 302709"/>
                  <a:gd name="connsiteY31" fmla="*/ 58635 h 417231"/>
                  <a:gd name="connsiteX32" fmla="*/ 149384 w 302709"/>
                  <a:gd name="connsiteY32" fmla="*/ 58583 h 417231"/>
                  <a:gd name="connsiteX33" fmla="*/ 186449 w 302709"/>
                  <a:gd name="connsiteY33" fmla="*/ 42188 h 417231"/>
                  <a:gd name="connsiteX34" fmla="*/ 204766 w 302709"/>
                  <a:gd name="connsiteY34" fmla="*/ 69484 h 417231"/>
                  <a:gd name="connsiteX35" fmla="*/ 202170 w 302709"/>
                  <a:gd name="connsiteY35" fmla="*/ 80860 h 417231"/>
                  <a:gd name="connsiteX36" fmla="*/ 201891 w 302709"/>
                  <a:gd name="connsiteY36" fmla="*/ 81439 h 417231"/>
                  <a:gd name="connsiteX37" fmla="*/ 199823 w 302709"/>
                  <a:gd name="connsiteY37" fmla="*/ 84997 h 417231"/>
                  <a:gd name="connsiteX38" fmla="*/ 179252 w 302709"/>
                  <a:gd name="connsiteY38" fmla="*/ 116334 h 417231"/>
                  <a:gd name="connsiteX39" fmla="*/ 177701 w 302709"/>
                  <a:gd name="connsiteY39" fmla="*/ 118403 h 417231"/>
                  <a:gd name="connsiteX40" fmla="*/ 179045 w 302709"/>
                  <a:gd name="connsiteY40" fmla="*/ 138880 h 417231"/>
                  <a:gd name="connsiteX41" fmla="*/ 189532 w 302709"/>
                  <a:gd name="connsiteY41" fmla="*/ 149305 h 417231"/>
                  <a:gd name="connsiteX42" fmla="*/ 209948 w 302709"/>
                  <a:gd name="connsiteY42" fmla="*/ 157724 h 417231"/>
                  <a:gd name="connsiteX43" fmla="*/ 232318 w 302709"/>
                  <a:gd name="connsiteY43" fmla="*/ 157724 h 417231"/>
                  <a:gd name="connsiteX44" fmla="*/ 261341 w 302709"/>
                  <a:gd name="connsiteY44" fmla="*/ 186618 h 417231"/>
                  <a:gd name="connsiteX45" fmla="*/ 261101 w 302709"/>
                  <a:gd name="connsiteY45" fmla="*/ 190405 h 41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02709" h="417231">
                    <a:moveTo>
                      <a:pt x="285281" y="140256"/>
                    </a:moveTo>
                    <a:cubicBezTo>
                      <a:pt x="271929" y="125046"/>
                      <a:pt x="252671" y="116325"/>
                      <a:pt x="232432" y="116324"/>
                    </a:cubicBezTo>
                    <a:cubicBezTo>
                      <a:pt x="231472" y="116320"/>
                      <a:pt x="230698" y="115539"/>
                      <a:pt x="230702" y="114579"/>
                    </a:cubicBezTo>
                    <a:cubicBezTo>
                      <a:pt x="230703" y="114264"/>
                      <a:pt x="230790" y="113956"/>
                      <a:pt x="230953" y="113687"/>
                    </a:cubicBezTo>
                    <a:cubicBezTo>
                      <a:pt x="232639" y="110956"/>
                      <a:pt x="234056" y="108515"/>
                      <a:pt x="235276" y="106519"/>
                    </a:cubicBezTo>
                    <a:cubicBezTo>
                      <a:pt x="236714" y="104079"/>
                      <a:pt x="237737" y="102279"/>
                      <a:pt x="238255" y="101348"/>
                    </a:cubicBezTo>
                    <a:lnTo>
                      <a:pt x="238348" y="101172"/>
                    </a:lnTo>
                    <a:cubicBezTo>
                      <a:pt x="238379" y="101123"/>
                      <a:pt x="238407" y="101071"/>
                      <a:pt x="238430" y="101017"/>
                    </a:cubicBezTo>
                    <a:cubicBezTo>
                      <a:pt x="238948" y="100066"/>
                      <a:pt x="239413" y="99094"/>
                      <a:pt x="239868" y="98111"/>
                    </a:cubicBezTo>
                    <a:cubicBezTo>
                      <a:pt x="255364" y="62672"/>
                      <a:pt x="239197" y="21380"/>
                      <a:pt x="203758" y="5884"/>
                    </a:cubicBezTo>
                    <a:cubicBezTo>
                      <a:pt x="168319" y="-9612"/>
                      <a:pt x="127027" y="6555"/>
                      <a:pt x="111531" y="41994"/>
                    </a:cubicBezTo>
                    <a:cubicBezTo>
                      <a:pt x="111502" y="42072"/>
                      <a:pt x="111467" y="42148"/>
                      <a:pt x="111427" y="42222"/>
                    </a:cubicBezTo>
                    <a:cubicBezTo>
                      <a:pt x="110466" y="44290"/>
                      <a:pt x="105315" y="54632"/>
                      <a:pt x="94404" y="68977"/>
                    </a:cubicBezTo>
                    <a:cubicBezTo>
                      <a:pt x="83493" y="83322"/>
                      <a:pt x="64701" y="104451"/>
                      <a:pt x="35888" y="125301"/>
                    </a:cubicBezTo>
                    <a:cubicBezTo>
                      <a:pt x="13727" y="137748"/>
                      <a:pt x="7" y="161183"/>
                      <a:pt x="0" y="186599"/>
                    </a:cubicBezTo>
                    <a:lnTo>
                      <a:pt x="0" y="346904"/>
                    </a:lnTo>
                    <a:cubicBezTo>
                      <a:pt x="0" y="385745"/>
                      <a:pt x="31487" y="417232"/>
                      <a:pt x="70327" y="417232"/>
                    </a:cubicBezTo>
                    <a:lnTo>
                      <a:pt x="211468" y="417232"/>
                    </a:lnTo>
                    <a:cubicBezTo>
                      <a:pt x="246791" y="417233"/>
                      <a:pt x="276635" y="391032"/>
                      <a:pt x="281206" y="356006"/>
                    </a:cubicBezTo>
                    <a:lnTo>
                      <a:pt x="302118" y="195701"/>
                    </a:lnTo>
                    <a:cubicBezTo>
                      <a:pt x="304734" y="175658"/>
                      <a:pt x="298600" y="155459"/>
                      <a:pt x="285281" y="140256"/>
                    </a:cubicBezTo>
                    <a:close/>
                    <a:moveTo>
                      <a:pt x="261101" y="190405"/>
                    </a:moveTo>
                    <a:lnTo>
                      <a:pt x="240178" y="350710"/>
                    </a:lnTo>
                    <a:cubicBezTo>
                      <a:pt x="238298" y="365132"/>
                      <a:pt x="226012" y="375922"/>
                      <a:pt x="211468" y="375925"/>
                    </a:cubicBezTo>
                    <a:lnTo>
                      <a:pt x="70307" y="375925"/>
                    </a:lnTo>
                    <a:cubicBezTo>
                      <a:pt x="54313" y="375925"/>
                      <a:pt x="41348" y="362960"/>
                      <a:pt x="41348" y="346967"/>
                    </a:cubicBezTo>
                    <a:lnTo>
                      <a:pt x="41348" y="186662"/>
                    </a:lnTo>
                    <a:cubicBezTo>
                      <a:pt x="41348" y="175771"/>
                      <a:pt x="47458" y="165801"/>
                      <a:pt x="57162" y="160858"/>
                    </a:cubicBezTo>
                    <a:lnTo>
                      <a:pt x="57803" y="160537"/>
                    </a:lnTo>
                    <a:cubicBezTo>
                      <a:pt x="76144" y="147552"/>
                      <a:pt x="93123" y="132742"/>
                      <a:pt x="108480" y="116334"/>
                    </a:cubicBezTo>
                    <a:cubicBezTo>
                      <a:pt x="111576" y="113018"/>
                      <a:pt x="114468" y="109777"/>
                      <a:pt x="117157" y="106612"/>
                    </a:cubicBezTo>
                    <a:cubicBezTo>
                      <a:pt x="139538" y="80395"/>
                      <a:pt x="148608" y="60383"/>
                      <a:pt x="149384" y="58635"/>
                    </a:cubicBezTo>
                    <a:lnTo>
                      <a:pt x="149384" y="58583"/>
                    </a:lnTo>
                    <a:cubicBezTo>
                      <a:pt x="155091" y="43820"/>
                      <a:pt x="171686" y="36480"/>
                      <a:pt x="186449" y="42188"/>
                    </a:cubicBezTo>
                    <a:cubicBezTo>
                      <a:pt x="197684" y="46532"/>
                      <a:pt x="205004" y="57440"/>
                      <a:pt x="204766" y="69484"/>
                    </a:cubicBezTo>
                    <a:cubicBezTo>
                      <a:pt x="204701" y="73415"/>
                      <a:pt x="203817" y="77290"/>
                      <a:pt x="202170" y="80860"/>
                    </a:cubicBezTo>
                    <a:lnTo>
                      <a:pt x="201891" y="81439"/>
                    </a:lnTo>
                    <a:cubicBezTo>
                      <a:pt x="201289" y="82674"/>
                      <a:pt x="200598" y="83863"/>
                      <a:pt x="199823" y="84997"/>
                    </a:cubicBezTo>
                    <a:cubicBezTo>
                      <a:pt x="193513" y="95792"/>
                      <a:pt x="186647" y="106252"/>
                      <a:pt x="179252" y="116334"/>
                    </a:cubicBezTo>
                    <a:lnTo>
                      <a:pt x="177701" y="118403"/>
                    </a:lnTo>
                    <a:cubicBezTo>
                      <a:pt x="172925" y="124592"/>
                      <a:pt x="173501" y="133368"/>
                      <a:pt x="179045" y="138880"/>
                    </a:cubicBezTo>
                    <a:lnTo>
                      <a:pt x="189532" y="149305"/>
                    </a:lnTo>
                    <a:cubicBezTo>
                      <a:pt x="194958" y="154698"/>
                      <a:pt x="202298" y="157724"/>
                      <a:pt x="209948" y="157724"/>
                    </a:cubicBezTo>
                    <a:lnTo>
                      <a:pt x="232318" y="157724"/>
                    </a:lnTo>
                    <a:cubicBezTo>
                      <a:pt x="248311" y="157688"/>
                      <a:pt x="261305" y="170624"/>
                      <a:pt x="261341" y="186618"/>
                    </a:cubicBezTo>
                    <a:cubicBezTo>
                      <a:pt x="261344" y="187884"/>
                      <a:pt x="261263" y="189149"/>
                      <a:pt x="261101" y="190405"/>
                    </a:cubicBezTo>
                    <a:close/>
                  </a:path>
                </a:pathLst>
              </a:custGeom>
              <a:grpFill/>
              <a:ln w="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SG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3D41F09-C614-A46A-ABC9-BDB5F476334D}"/>
                  </a:ext>
                </a:extLst>
              </p:cNvPr>
              <p:cNvSpPr/>
              <p:nvPr/>
            </p:nvSpPr>
            <p:spPr>
              <a:xfrm>
                <a:off x="3022313" y="5294687"/>
                <a:ext cx="73119" cy="300970"/>
              </a:xfrm>
              <a:custGeom>
                <a:avLst/>
                <a:gdLst>
                  <a:gd name="connsiteX0" fmla="*/ 28958 w 73119"/>
                  <a:gd name="connsiteY0" fmla="*/ 0 h 300970"/>
                  <a:gd name="connsiteX1" fmla="*/ 44161 w 73119"/>
                  <a:gd name="connsiteY1" fmla="*/ 0 h 300970"/>
                  <a:gd name="connsiteX2" fmla="*/ 73120 w 73119"/>
                  <a:gd name="connsiteY2" fmla="*/ 28958 h 300970"/>
                  <a:gd name="connsiteX3" fmla="*/ 73120 w 73119"/>
                  <a:gd name="connsiteY3" fmla="*/ 272012 h 300970"/>
                  <a:gd name="connsiteX4" fmla="*/ 44161 w 73119"/>
                  <a:gd name="connsiteY4" fmla="*/ 300970 h 300970"/>
                  <a:gd name="connsiteX5" fmla="*/ 28958 w 73119"/>
                  <a:gd name="connsiteY5" fmla="*/ 300970 h 300970"/>
                  <a:gd name="connsiteX6" fmla="*/ 0 w 73119"/>
                  <a:gd name="connsiteY6" fmla="*/ 272012 h 300970"/>
                  <a:gd name="connsiteX7" fmla="*/ 0 w 73119"/>
                  <a:gd name="connsiteY7" fmla="*/ 28958 h 300970"/>
                  <a:gd name="connsiteX8" fmla="*/ 28958 w 73119"/>
                  <a:gd name="connsiteY8" fmla="*/ 0 h 30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119" h="300970">
                    <a:moveTo>
                      <a:pt x="28958" y="0"/>
                    </a:moveTo>
                    <a:lnTo>
                      <a:pt x="44161" y="0"/>
                    </a:lnTo>
                    <a:cubicBezTo>
                      <a:pt x="63467" y="0"/>
                      <a:pt x="73120" y="9653"/>
                      <a:pt x="73120" y="28958"/>
                    </a:cubicBezTo>
                    <a:lnTo>
                      <a:pt x="73120" y="272012"/>
                    </a:lnTo>
                    <a:cubicBezTo>
                      <a:pt x="73120" y="291317"/>
                      <a:pt x="63467" y="300970"/>
                      <a:pt x="44161" y="300970"/>
                    </a:cubicBezTo>
                    <a:lnTo>
                      <a:pt x="28958" y="300970"/>
                    </a:lnTo>
                    <a:cubicBezTo>
                      <a:pt x="9653" y="300970"/>
                      <a:pt x="0" y="291317"/>
                      <a:pt x="0" y="272012"/>
                    </a:cubicBezTo>
                    <a:lnTo>
                      <a:pt x="0" y="28958"/>
                    </a:lnTo>
                    <a:cubicBezTo>
                      <a:pt x="0" y="9653"/>
                      <a:pt x="9653" y="0"/>
                      <a:pt x="28958" y="0"/>
                    </a:cubicBezTo>
                    <a:close/>
                  </a:path>
                </a:pathLst>
              </a:custGeom>
              <a:grpFill/>
              <a:ln w="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SG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62573F5A-A609-26B0-F2B2-08E907ADCF2A}"/>
                  </a:ext>
                </a:extLst>
              </p:cNvPr>
              <p:cNvSpPr/>
              <p:nvPr/>
            </p:nvSpPr>
            <p:spPr>
              <a:xfrm>
                <a:off x="3370444" y="5279712"/>
                <a:ext cx="2978" cy="5171"/>
              </a:xfrm>
              <a:custGeom>
                <a:avLst/>
                <a:gdLst>
                  <a:gd name="connsiteX0" fmla="*/ 0 w 2978"/>
                  <a:gd name="connsiteY0" fmla="*/ 5171 h 5171"/>
                  <a:gd name="connsiteX1" fmla="*/ 2979 w 2978"/>
                  <a:gd name="connsiteY1" fmla="*/ 0 h 5171"/>
                  <a:gd name="connsiteX2" fmla="*/ 0 w 2978"/>
                  <a:gd name="connsiteY2" fmla="*/ 5171 h 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8" h="5171">
                    <a:moveTo>
                      <a:pt x="0" y="5171"/>
                    </a:moveTo>
                    <a:cubicBezTo>
                      <a:pt x="1079" y="3499"/>
                      <a:pt x="2073" y="1773"/>
                      <a:pt x="2979" y="0"/>
                    </a:cubicBezTo>
                    <a:cubicBezTo>
                      <a:pt x="2472" y="941"/>
                      <a:pt x="1438" y="2730"/>
                      <a:pt x="0" y="5171"/>
                    </a:cubicBezTo>
                    <a:close/>
                  </a:path>
                </a:pathLst>
              </a:custGeom>
              <a:grpFill/>
              <a:ln w="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SG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F738E941-5A82-A63A-A389-D767EF2D4B6A}"/>
                  </a:ext>
                </a:extLst>
              </p:cNvPr>
              <p:cNvSpPr/>
              <p:nvPr/>
            </p:nvSpPr>
            <p:spPr>
              <a:xfrm>
                <a:off x="3192371" y="5259793"/>
                <a:ext cx="144791" cy="79511"/>
              </a:xfrm>
              <a:custGeom>
                <a:avLst/>
                <a:gdLst>
                  <a:gd name="connsiteX0" fmla="*/ 641 w 144791"/>
                  <a:gd name="connsiteY0" fmla="*/ 79098 h 79511"/>
                  <a:gd name="connsiteX1" fmla="*/ 62 w 144791"/>
                  <a:gd name="connsiteY1" fmla="*/ 79511 h 79511"/>
                  <a:gd name="connsiteX2" fmla="*/ 0 w 144791"/>
                  <a:gd name="connsiteY2" fmla="*/ 79418 h 79511"/>
                  <a:gd name="connsiteX3" fmla="*/ 144792 w 144791"/>
                  <a:gd name="connsiteY3" fmla="*/ 0 h 79511"/>
                  <a:gd name="connsiteX4" fmla="*/ 142723 w 144791"/>
                  <a:gd name="connsiteY4" fmla="*/ 3558 h 79511"/>
                  <a:gd name="connsiteX5" fmla="*/ 144792 w 144791"/>
                  <a:gd name="connsiteY5" fmla="*/ 0 h 79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791" h="79511">
                    <a:moveTo>
                      <a:pt x="641" y="79098"/>
                    </a:moveTo>
                    <a:lnTo>
                      <a:pt x="62" y="79511"/>
                    </a:lnTo>
                    <a:lnTo>
                      <a:pt x="0" y="79418"/>
                    </a:lnTo>
                    <a:close/>
                    <a:moveTo>
                      <a:pt x="144792" y="0"/>
                    </a:moveTo>
                    <a:cubicBezTo>
                      <a:pt x="144190" y="1235"/>
                      <a:pt x="143498" y="2424"/>
                      <a:pt x="142723" y="3558"/>
                    </a:cubicBezTo>
                    <a:cubicBezTo>
                      <a:pt x="143519" y="2244"/>
                      <a:pt x="144212" y="1014"/>
                      <a:pt x="144792" y="0"/>
                    </a:cubicBezTo>
                    <a:close/>
                  </a:path>
                </a:pathLst>
              </a:custGeom>
              <a:grpFill/>
              <a:ln w="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SG" altLang="en-US"/>
              </a:p>
            </p:txBody>
          </p:sp>
        </p:grp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689D8766-D786-9065-42C3-9F22C1A092E2}"/>
              </a:ext>
            </a:extLst>
          </p:cNvPr>
          <p:cNvSpPr/>
          <p:nvPr/>
        </p:nvSpPr>
        <p:spPr>
          <a:xfrm flipV="1">
            <a:off x="1396622" y="5206364"/>
            <a:ext cx="4011100" cy="45719"/>
          </a:xfrm>
          <a:prstGeom prst="roundRect">
            <a:avLst>
              <a:gd name="adj" fmla="val 50000"/>
            </a:avLst>
          </a:prstGeom>
          <a:solidFill>
            <a:srgbClr val="92D050">
              <a:alpha val="5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0CCAC99-4F57-0FC6-B02E-CB872495002E}"/>
              </a:ext>
            </a:extLst>
          </p:cNvPr>
          <p:cNvGrpSpPr/>
          <p:nvPr/>
        </p:nvGrpSpPr>
        <p:grpSpPr>
          <a:xfrm>
            <a:off x="8329929" y="1011918"/>
            <a:ext cx="2849185" cy="686836"/>
            <a:chOff x="843598" y="2995295"/>
            <a:chExt cx="2012315" cy="686836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103DB4B-5B11-A1D9-3246-CCD523080607}"/>
                </a:ext>
              </a:extLst>
            </p:cNvPr>
            <p:cNvSpPr/>
            <p:nvPr/>
          </p:nvSpPr>
          <p:spPr>
            <a:xfrm>
              <a:off x="843598" y="2995295"/>
              <a:ext cx="2012315" cy="643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D465DA4-A973-17EB-1CF1-420A5B55ABDF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43598" y="3035800"/>
              <a:ext cx="2012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Marketing Activity Preference Scale</a:t>
              </a:r>
              <a:endPara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615CE9D9-277E-E398-7585-4CADE496EEB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5856964"/>
              </p:ext>
            </p:extLst>
          </p:nvPr>
        </p:nvGraphicFramePr>
        <p:xfrm>
          <a:off x="6518529" y="1762375"/>
          <a:ext cx="5387676" cy="5082540"/>
        </p:xfrm>
        <a:graphic>
          <a:graphicData uri="http://schemas.openxmlformats.org/drawingml/2006/table">
            <a:tbl>
              <a:tblPr/>
              <a:tblGrid>
                <a:gridCol w="2005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Marketing Ease of Use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Facilitates circulation of unused items; user-friendly design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Marketing Usefulness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Meets public welfare and environmental protection needs; beneficial to daily life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Marketing Effectiveness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Effectively conveys information; information is accurate and reliable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Marketing Externality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Large scale; wide recognition; high participation in e-commerce activities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Perceived Public Welfare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Contributes to social sustainability; promotes environmental protection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Personal Value Proposition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Personal relevance to environmental causes; sense of obligation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Experience with Marketing Activities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Frequent participation in e-commerce campaigns; familiarity with campaign details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Trust in IdleFish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Recognition of IdleFish reliability and environmental/public welfare credibility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Interest in Campaigns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Preference for campaigns with mass participation, cross-industry collaborations, or public welfare value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Expectation of Campaign Outcomes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Anticipated environmental results; expected positive impact on the environment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Campaign Acceptance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Willingness to try, recommend to others, and endorse the campaign’s concept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FFC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2ACE73A-FAC3-6BC0-89EC-B6CC3C90EF2E}"/>
              </a:ext>
            </a:extLst>
          </p:cNvPr>
          <p:cNvSpPr/>
          <p:nvPr/>
        </p:nvSpPr>
        <p:spPr>
          <a:xfrm flipV="1">
            <a:off x="6586614" y="3504939"/>
            <a:ext cx="5387676" cy="6703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30AF35F-556F-72D4-B315-DF1C0911835F}"/>
              </a:ext>
            </a:extLst>
          </p:cNvPr>
          <p:cNvGrpSpPr/>
          <p:nvPr/>
        </p:nvGrpSpPr>
        <p:grpSpPr>
          <a:xfrm>
            <a:off x="5387723" y="2335050"/>
            <a:ext cx="1162750" cy="533532"/>
            <a:chOff x="5824265" y="2420445"/>
            <a:chExt cx="1162750" cy="533532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F623FDDA-FB5B-E5EF-5C6A-576390C04F09}"/>
                </a:ext>
              </a:extLst>
            </p:cNvPr>
            <p:cNvSpPr/>
            <p:nvPr/>
          </p:nvSpPr>
          <p:spPr>
            <a:xfrm>
              <a:off x="5824265" y="2420445"/>
              <a:ext cx="1162750" cy="533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rgbClr val="996633">
                  <a:alpha val="18824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43C8776-C1E0-B161-025F-4F8A6C65A115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824266" y="2424139"/>
              <a:ext cx="11627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4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Campaign Attributes</a:t>
              </a:r>
              <a:endParaRPr lang="zh-CN" altLang="en-US" sz="1400" dirty="0">
                <a:solidFill>
                  <a:schemeClr val="accent4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005632AA-498C-D358-4494-73D47F4081DB}"/>
              </a:ext>
            </a:extLst>
          </p:cNvPr>
          <p:cNvSpPr/>
          <p:nvPr/>
        </p:nvSpPr>
        <p:spPr>
          <a:xfrm flipV="1">
            <a:off x="6518530" y="4458959"/>
            <a:ext cx="5387676" cy="66476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FC41825-965C-5CA9-ED6A-D5E4BF5C0339}"/>
              </a:ext>
            </a:extLst>
          </p:cNvPr>
          <p:cNvGrpSpPr/>
          <p:nvPr/>
        </p:nvGrpSpPr>
        <p:grpSpPr>
          <a:xfrm>
            <a:off x="5397838" y="3724739"/>
            <a:ext cx="1162751" cy="536718"/>
            <a:chOff x="5613381" y="3791919"/>
            <a:chExt cx="1162751" cy="536718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F50DA7A7-A15B-5D49-D3F1-DEE2F94BD8D4}"/>
                </a:ext>
              </a:extLst>
            </p:cNvPr>
            <p:cNvSpPr/>
            <p:nvPr/>
          </p:nvSpPr>
          <p:spPr>
            <a:xfrm>
              <a:off x="5613382" y="3795105"/>
              <a:ext cx="1162750" cy="533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rgbClr val="996633">
                  <a:alpha val="18824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10A9526-F282-F351-B0E9-2772B3513F8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613381" y="3791919"/>
              <a:ext cx="11627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6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Social Value</a:t>
              </a:r>
              <a:endParaRPr lang="zh-CN" altLang="en-US" sz="1400" dirty="0">
                <a:solidFill>
                  <a:schemeClr val="accent6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497DF68-09A0-FD73-CF2A-0CF4A7FABE48}"/>
              </a:ext>
            </a:extLst>
          </p:cNvPr>
          <p:cNvGrpSpPr/>
          <p:nvPr/>
        </p:nvGrpSpPr>
        <p:grpSpPr>
          <a:xfrm>
            <a:off x="5387723" y="5191161"/>
            <a:ext cx="1198891" cy="546636"/>
            <a:chOff x="5942102" y="5230709"/>
            <a:chExt cx="1198891" cy="546636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250F2B55-10E3-CC18-B464-47061D7843D4}"/>
                </a:ext>
              </a:extLst>
            </p:cNvPr>
            <p:cNvSpPr/>
            <p:nvPr/>
          </p:nvSpPr>
          <p:spPr>
            <a:xfrm>
              <a:off x="5942102" y="5230709"/>
              <a:ext cx="1162750" cy="533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rgbClr val="996633">
                  <a:alpha val="18824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04D60DF-BC2C-FFFB-3D58-EB1EF9D748F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978244" y="5254125"/>
              <a:ext cx="11627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0D761F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Activity Content</a:t>
              </a:r>
              <a:endParaRPr lang="zh-CN" altLang="en-US" sz="1400" dirty="0">
                <a:solidFill>
                  <a:srgbClr val="0D761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34F32DAE-8C54-4604-44E9-F6F728738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061558"/>
              </p:ext>
            </p:extLst>
          </p:nvPr>
        </p:nvGraphicFramePr>
        <p:xfrm>
          <a:off x="2703246" y="3455114"/>
          <a:ext cx="6653123" cy="2752464"/>
        </p:xfrm>
        <a:graphic>
          <a:graphicData uri="http://schemas.openxmlformats.org/drawingml/2006/table">
            <a:tbl>
              <a:tblPr firstRow="1"/>
              <a:tblGrid>
                <a:gridCol w="1191860">
                  <a:extLst>
                    <a:ext uri="{9D8B030D-6E8A-4147-A177-3AD203B41FA5}">
                      <a16:colId xmlns:a16="http://schemas.microsoft.com/office/drawing/2014/main" val="3259837584"/>
                    </a:ext>
                  </a:extLst>
                </a:gridCol>
                <a:gridCol w="890650">
                  <a:extLst>
                    <a:ext uri="{9D8B030D-6E8A-4147-A177-3AD203B41FA5}">
                      <a16:colId xmlns:a16="http://schemas.microsoft.com/office/drawing/2014/main" val="2558118405"/>
                    </a:ext>
                  </a:extLst>
                </a:gridCol>
                <a:gridCol w="863477">
                  <a:extLst>
                    <a:ext uri="{9D8B030D-6E8A-4147-A177-3AD203B41FA5}">
                      <a16:colId xmlns:a16="http://schemas.microsoft.com/office/drawing/2014/main" val="444409069"/>
                    </a:ext>
                  </a:extLst>
                </a:gridCol>
                <a:gridCol w="968900">
                  <a:extLst>
                    <a:ext uri="{9D8B030D-6E8A-4147-A177-3AD203B41FA5}">
                      <a16:colId xmlns:a16="http://schemas.microsoft.com/office/drawing/2014/main" val="304189966"/>
                    </a:ext>
                  </a:extLst>
                </a:gridCol>
                <a:gridCol w="830987">
                  <a:extLst>
                    <a:ext uri="{9D8B030D-6E8A-4147-A177-3AD203B41FA5}">
                      <a16:colId xmlns:a16="http://schemas.microsoft.com/office/drawing/2014/main" val="4069445729"/>
                    </a:ext>
                  </a:extLst>
                </a:gridCol>
                <a:gridCol w="1214850">
                  <a:extLst>
                    <a:ext uri="{9D8B030D-6E8A-4147-A177-3AD203B41FA5}">
                      <a16:colId xmlns:a16="http://schemas.microsoft.com/office/drawing/2014/main" val="2088985452"/>
                    </a:ext>
                  </a:extLst>
                </a:gridCol>
                <a:gridCol w="692399">
                  <a:extLst>
                    <a:ext uri="{9D8B030D-6E8A-4147-A177-3AD203B41FA5}">
                      <a16:colId xmlns:a16="http://schemas.microsoft.com/office/drawing/2014/main" val="616874976"/>
                    </a:ext>
                  </a:extLst>
                </a:gridCol>
              </a:tblGrid>
              <a:tr h="395936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sz="105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18–-24 years</a:t>
                      </a:r>
                      <a:endParaRPr lang="zh-CN" sz="1200" b="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25-30 years</a:t>
                      </a:r>
                      <a:endParaRPr lang="zh-CN" sz="1200" b="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31-35 years</a:t>
                      </a:r>
                      <a:endParaRPr lang="zh-CN" sz="1200" b="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36-40years</a:t>
                      </a:r>
                      <a:endParaRPr lang="zh-CN" sz="1200" b="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b="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41 years+</a:t>
                      </a:r>
                      <a:endParaRPr lang="zh-CN" sz="1200" b="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b="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Total</a:t>
                      </a:r>
                      <a:endParaRPr lang="zh-CN" sz="1200" b="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362710"/>
                  </a:ext>
                </a:extLst>
              </a:tr>
              <a:tr h="338883">
                <a:tc>
                  <a:txBody>
                    <a:bodyPr/>
                    <a:lstStyle/>
                    <a:p>
                      <a:pPr algn="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New first-tier cities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3.75%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3.75%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3.75%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2.25%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1.50%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15.00%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928298"/>
                  </a:ext>
                </a:extLst>
              </a:tr>
              <a:tr h="395936">
                <a:tc>
                  <a:txBody>
                    <a:bodyPr/>
                    <a:lstStyle/>
                    <a:p>
                      <a:pPr algn="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First-tier cities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20.00%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1913"/>
                  </a:ext>
                </a:extLst>
              </a:tr>
              <a:tr h="395936">
                <a:tc>
                  <a:txBody>
                    <a:bodyPr/>
                    <a:lstStyle/>
                    <a:p>
                      <a:pPr algn="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Second-tier cities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20.00%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964374"/>
                  </a:ext>
                </a:extLst>
              </a:tr>
              <a:tr h="395936">
                <a:tc>
                  <a:txBody>
                    <a:bodyPr/>
                    <a:lstStyle/>
                    <a:p>
                      <a:pPr algn="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Third-tier cities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6.25%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6.25%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6.25%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3.75%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2.50%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25.00%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165992"/>
                  </a:ext>
                </a:extLst>
              </a:tr>
              <a:tr h="348186">
                <a:tc>
                  <a:txBody>
                    <a:bodyPr/>
                    <a:lstStyle/>
                    <a:p>
                      <a:pPr algn="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100" dirty="0"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Fourth-, fifth-tier and below</a:t>
                      </a:r>
                      <a:endParaRPr lang="zh-CN" sz="105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5.00%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3.00%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20.00%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17934"/>
                  </a:ext>
                </a:extLst>
              </a:tr>
              <a:tr h="402020">
                <a:tc>
                  <a:txBody>
                    <a:bodyPr/>
                    <a:lstStyle/>
                    <a:p>
                      <a:pPr algn="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Total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25.00%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25.00%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25.00%</a:t>
                      </a:r>
                      <a:endParaRPr lang="zh-CN" sz="1200" kern="10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15.00%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10.00%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HarmonyOS Sans SC Light" panose="00000400000000000000" pitchFamily="2" charset="-122"/>
                          <a:ea typeface="HarmonyOS Sans SC Light" panose="00000400000000000000" pitchFamily="2" charset="-122"/>
                          <a:cs typeface="Times New Roman" panose="02020603050405020304" pitchFamily="18" charset="0"/>
                        </a:rPr>
                        <a:t>100.00%</a:t>
                      </a:r>
                      <a:endParaRPr lang="zh-CN" sz="1200" kern="100" dirty="0">
                        <a:effectLst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989006"/>
                  </a:ext>
                </a:extLst>
              </a:tr>
            </a:tbl>
          </a:graphicData>
        </a:graphic>
      </p:graphicFrame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48EAD575-843F-D284-4865-1BE76F6CEC95}"/>
              </a:ext>
            </a:extLst>
          </p:cNvPr>
          <p:cNvSpPr/>
          <p:nvPr/>
        </p:nvSpPr>
        <p:spPr>
          <a:xfrm>
            <a:off x="2703244" y="3883008"/>
            <a:ext cx="1215214" cy="1979391"/>
          </a:xfrm>
          <a:prstGeom prst="roundRect">
            <a:avLst>
              <a:gd name="adj" fmla="val 6455"/>
            </a:avLst>
          </a:prstGeom>
          <a:solidFill>
            <a:schemeClr val="accent4">
              <a:lumMod val="40000"/>
              <a:lumOff val="60000"/>
              <a:alpha val="1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BCE4ACE6-EFC0-F1B8-3E03-C2D7E8937096}"/>
              </a:ext>
            </a:extLst>
          </p:cNvPr>
          <p:cNvSpPr/>
          <p:nvPr/>
        </p:nvSpPr>
        <p:spPr>
          <a:xfrm>
            <a:off x="8736751" y="3945854"/>
            <a:ext cx="583951" cy="1794172"/>
          </a:xfrm>
          <a:prstGeom prst="roundRect">
            <a:avLst/>
          </a:prstGeom>
          <a:solidFill>
            <a:srgbClr val="0D761F">
              <a:alpha val="10000"/>
            </a:srgbClr>
          </a:solidFill>
          <a:ln w="19050">
            <a:solidFill>
              <a:srgbClr val="0D7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FFFB9504-F9A0-9CF3-934A-AE0B8808B096}"/>
              </a:ext>
            </a:extLst>
          </p:cNvPr>
          <p:cNvSpPr/>
          <p:nvPr/>
        </p:nvSpPr>
        <p:spPr>
          <a:xfrm>
            <a:off x="3974225" y="5862400"/>
            <a:ext cx="4660625" cy="251866"/>
          </a:xfrm>
          <a:prstGeom prst="roundRect">
            <a:avLst/>
          </a:prstGeom>
          <a:solidFill>
            <a:srgbClr val="0D761F">
              <a:alpha val="10000"/>
            </a:srgbClr>
          </a:solidFill>
          <a:ln w="19050">
            <a:solidFill>
              <a:srgbClr val="0D7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A64C20-13A3-51A9-0991-A1CCDDFC2A48}"/>
              </a:ext>
            </a:extLst>
          </p:cNvPr>
          <p:cNvSpPr txBox="1">
            <a:spLocks/>
          </p:cNvSpPr>
          <p:nvPr/>
        </p:nvSpPr>
        <p:spPr>
          <a:xfrm>
            <a:off x="611926" y="580562"/>
            <a:ext cx="8037374" cy="495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Sampling Design</a:t>
            </a:r>
            <a:endParaRPr lang="zh-CN" altLang="en-US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4B3CC1E-C7B7-3231-7574-CDD60FEBB6F4}"/>
              </a:ext>
            </a:extLst>
          </p:cNvPr>
          <p:cNvGrpSpPr/>
          <p:nvPr/>
        </p:nvGrpSpPr>
        <p:grpSpPr>
          <a:xfrm>
            <a:off x="2891945" y="1666886"/>
            <a:ext cx="723423" cy="196071"/>
            <a:chOff x="8024018" y="2893888"/>
            <a:chExt cx="723423" cy="196071"/>
          </a:xfrm>
          <a:solidFill>
            <a:srgbClr val="0D761F"/>
          </a:solidFill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5209F2-E586-F947-EB24-A8CF197B7898}"/>
                </a:ext>
              </a:extLst>
            </p:cNvPr>
            <p:cNvCxnSpPr>
              <a:cxnSpLocks/>
              <a:stCxn id="54" idx="4"/>
            </p:cNvCxnSpPr>
            <p:nvPr/>
          </p:nvCxnSpPr>
          <p:spPr>
            <a:xfrm flipH="1">
              <a:off x="8024018" y="2991924"/>
              <a:ext cx="527352" cy="1"/>
            </a:xfrm>
            <a:prstGeom prst="line">
              <a:avLst/>
            </a:prstGeom>
            <a:grpFill/>
            <a:ln w="22225" cap="rnd">
              <a:solidFill>
                <a:srgbClr val="0D761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1440766-126B-F175-A788-9633CFD097F1}"/>
                </a:ext>
              </a:extLst>
            </p:cNvPr>
            <p:cNvSpPr/>
            <p:nvPr/>
          </p:nvSpPr>
          <p:spPr>
            <a:xfrm rot="5400000">
              <a:off x="8551370" y="2893888"/>
              <a:ext cx="196071" cy="196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F94E6D2-389B-6D19-3C47-002B111A86D6}"/>
              </a:ext>
            </a:extLst>
          </p:cNvPr>
          <p:cNvGrpSpPr/>
          <p:nvPr/>
        </p:nvGrpSpPr>
        <p:grpSpPr>
          <a:xfrm>
            <a:off x="1296630" y="1456813"/>
            <a:ext cx="1727420" cy="643419"/>
            <a:chOff x="1876639" y="1646420"/>
            <a:chExt cx="2012315" cy="64341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009B1B0-E770-DE24-1527-25C16027A83F}"/>
                </a:ext>
              </a:extLst>
            </p:cNvPr>
            <p:cNvSpPr/>
            <p:nvPr/>
          </p:nvSpPr>
          <p:spPr>
            <a:xfrm>
              <a:off x="1876639" y="1646420"/>
              <a:ext cx="2012315" cy="643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493D83F-2129-98A6-89D0-94AE8B358B02}"/>
                </a:ext>
              </a:extLst>
            </p:cNvPr>
            <p:cNvSpPr txBox="1"/>
            <p:nvPr/>
          </p:nvSpPr>
          <p:spPr>
            <a:xfrm>
              <a:off x="1876639" y="1686925"/>
              <a:ext cx="20123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Survey Population</a:t>
              </a:r>
              <a:endPara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57AA59A-7CFA-F3D6-DC3E-3D471275C872}"/>
              </a:ext>
            </a:extLst>
          </p:cNvPr>
          <p:cNvSpPr txBox="1"/>
          <p:nvPr/>
        </p:nvSpPr>
        <p:spPr>
          <a:xfrm>
            <a:off x="7754643" y="1585693"/>
            <a:ext cx="227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IdleFish users </a:t>
            </a:r>
            <a:r>
              <a:rPr lang="en-US" altLang="zh-CN" sz="16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18+ (non-service providers)</a:t>
            </a:r>
            <a:endParaRPr lang="zh-CN" altLang="en-US" sz="1600" b="1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F432ED2A-D703-6C1E-134E-C6E9F9C229B7}"/>
              </a:ext>
            </a:extLst>
          </p:cNvPr>
          <p:cNvSpPr txBox="1">
            <a:spLocks/>
          </p:cNvSpPr>
          <p:nvPr/>
        </p:nvSpPr>
        <p:spPr>
          <a:xfrm>
            <a:off x="3753013" y="1645736"/>
            <a:ext cx="2846189" cy="343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Need </a:t>
            </a:r>
            <a:r>
              <a:rPr lang="en-US" altLang="zh-CN" sz="16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confirm</a:t>
            </a:r>
            <a:r>
              <a:rPr lang="en-US" altLang="zh-CN" sz="16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the total size of the marketable audience</a:t>
            </a:r>
            <a:endParaRPr lang="zh-CN" altLang="en-US" sz="1600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EA916F2-1C7A-848E-EBB5-5BB60C4F33F3}"/>
              </a:ext>
            </a:extLst>
          </p:cNvPr>
          <p:cNvGrpSpPr/>
          <p:nvPr/>
        </p:nvGrpSpPr>
        <p:grpSpPr>
          <a:xfrm>
            <a:off x="4091791" y="797601"/>
            <a:ext cx="2028341" cy="643419"/>
            <a:chOff x="4175609" y="506416"/>
            <a:chExt cx="2028341" cy="643419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AB36E76-F3BF-4602-8FD1-A2240EC3B809}"/>
                </a:ext>
              </a:extLst>
            </p:cNvPr>
            <p:cNvSpPr/>
            <p:nvPr/>
          </p:nvSpPr>
          <p:spPr>
            <a:xfrm>
              <a:off x="4408916" y="506416"/>
              <a:ext cx="1550020" cy="6434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101600" dir="2700000" sx="102000" sy="102000" algn="tl" rotWithShape="0">
                <a:srgbClr val="3B6C0B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22" name="副标题 2">
              <a:extLst>
                <a:ext uri="{FF2B5EF4-FFF2-40B4-BE49-F238E27FC236}">
                  <a16:creationId xmlns:a16="http://schemas.microsoft.com/office/drawing/2014/main" id="{8D27B472-B8F5-2DB6-CDA2-294DA3A69C17}"/>
                </a:ext>
              </a:extLst>
            </p:cNvPr>
            <p:cNvSpPr txBox="1">
              <a:spLocks/>
            </p:cNvSpPr>
            <p:nvPr/>
          </p:nvSpPr>
          <p:spPr>
            <a:xfrm>
              <a:off x="4175609" y="667825"/>
              <a:ext cx="2028341" cy="3771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8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FASCT</a:t>
              </a:r>
              <a:r>
                <a:rPr lang="zh-CN" altLang="en-US" sz="18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</a:t>
              </a:r>
              <a:r>
                <a:rPr lang="en-US" altLang="zh-CN" sz="18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Model</a:t>
              </a:r>
              <a:endParaRPr lang="zh-CN" altLang="en-US" sz="18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27" name="箭头: 右 26">
            <a:extLst>
              <a:ext uri="{FF2B5EF4-FFF2-40B4-BE49-F238E27FC236}">
                <a16:creationId xmlns:a16="http://schemas.microsoft.com/office/drawing/2014/main" id="{16E8D844-0235-9ABD-8D77-FEA3F3D319ED}"/>
              </a:ext>
            </a:extLst>
          </p:cNvPr>
          <p:cNvSpPr/>
          <p:nvPr/>
        </p:nvSpPr>
        <p:spPr>
          <a:xfrm>
            <a:off x="6599202" y="1591586"/>
            <a:ext cx="932309" cy="391237"/>
          </a:xfrm>
          <a:prstGeom prst="rightArrow">
            <a:avLst/>
          </a:prstGeom>
          <a:solidFill>
            <a:srgbClr val="3B6C0B"/>
          </a:solidFill>
          <a:ln>
            <a:noFill/>
          </a:ln>
          <a:effectLst>
            <a:outerShdw blurRad="228600" dist="101600" dir="2700000" sx="102000" sy="102000" algn="tl" rotWithShape="0">
              <a:schemeClr val="accent6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C453671-0CD8-3CFB-096B-B26B3B784EA7}"/>
              </a:ext>
            </a:extLst>
          </p:cNvPr>
          <p:cNvGrpSpPr/>
          <p:nvPr/>
        </p:nvGrpSpPr>
        <p:grpSpPr>
          <a:xfrm>
            <a:off x="2891945" y="2836868"/>
            <a:ext cx="723423" cy="196071"/>
            <a:chOff x="8024018" y="2893888"/>
            <a:chExt cx="723423" cy="196071"/>
          </a:xfrm>
          <a:solidFill>
            <a:schemeClr val="accent6">
              <a:lumMod val="75000"/>
            </a:schemeClr>
          </a:solidFill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7104F27-896B-9458-5071-A32852ECAD74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 flipH="1">
              <a:off x="8024018" y="2991924"/>
              <a:ext cx="527352" cy="3"/>
            </a:xfrm>
            <a:prstGeom prst="line">
              <a:avLst/>
            </a:prstGeom>
            <a:solidFill>
              <a:schemeClr val="accent6"/>
            </a:solidFill>
            <a:ln w="22225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9EA7AFA-9C69-9190-B390-70EA8BB36A4C}"/>
                </a:ext>
              </a:extLst>
            </p:cNvPr>
            <p:cNvSpPr/>
            <p:nvPr/>
          </p:nvSpPr>
          <p:spPr>
            <a:xfrm rot="5400000">
              <a:off x="8551370" y="2893888"/>
              <a:ext cx="196071" cy="1960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9784C0-B39D-A384-81A3-907D49ED5AD0}"/>
              </a:ext>
            </a:extLst>
          </p:cNvPr>
          <p:cNvGrpSpPr/>
          <p:nvPr/>
        </p:nvGrpSpPr>
        <p:grpSpPr>
          <a:xfrm>
            <a:off x="1296630" y="2606886"/>
            <a:ext cx="1741965" cy="643419"/>
            <a:chOff x="1876639" y="1646420"/>
            <a:chExt cx="2029259" cy="64341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08EBD0A-09C2-1A94-8442-1C8AAD876606}"/>
                </a:ext>
              </a:extLst>
            </p:cNvPr>
            <p:cNvSpPr/>
            <p:nvPr/>
          </p:nvSpPr>
          <p:spPr>
            <a:xfrm>
              <a:off x="1876639" y="1646420"/>
              <a:ext cx="2012315" cy="643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5400000" algn="t" rotWithShape="0">
                <a:schemeClr val="bg1">
                  <a:lumMod val="50000"/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25C0461-C255-A99C-7DA2-3DF264E9494F}"/>
                </a:ext>
              </a:extLst>
            </p:cNvPr>
            <p:cNvSpPr txBox="1"/>
            <p:nvPr/>
          </p:nvSpPr>
          <p:spPr>
            <a:xfrm>
              <a:off x="1893583" y="1681426"/>
              <a:ext cx="20123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Sampling Method</a:t>
              </a:r>
              <a:endPara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8D27BBBB-C080-A179-6204-1457ACAAE1F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37191" y="3438528"/>
            <a:ext cx="201231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Pilot Survey</a:t>
            </a:r>
            <a:endParaRPr lang="zh-CN" altLang="en-US" sz="1600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67759698-B435-EF50-EF9B-2A0447FB9DE7}"/>
              </a:ext>
            </a:extLst>
          </p:cNvPr>
          <p:cNvSpPr/>
          <p:nvPr/>
        </p:nvSpPr>
        <p:spPr>
          <a:xfrm rot="5400000">
            <a:off x="1884623" y="4149649"/>
            <a:ext cx="551433" cy="258478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228600" dist="101600" dir="2700000" sx="102000" sy="102000" algn="tl" rotWithShape="0">
              <a:schemeClr val="accent4">
                <a:lumMod val="7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242FC56-4068-4DB6-2A19-C11CE9448F67}"/>
              </a:ext>
            </a:extLst>
          </p:cNvPr>
          <p:cNvSpPr txBox="1"/>
          <p:nvPr/>
        </p:nvSpPr>
        <p:spPr>
          <a:xfrm>
            <a:off x="3594405" y="2626554"/>
            <a:ext cx="2063949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Quota Sampling</a:t>
            </a:r>
            <a:endParaRPr lang="zh-CN" altLang="en-US" sz="1600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B4368CF-BDEA-7568-6110-86B012C9B0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5433" y="4649793"/>
            <a:ext cx="236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Reliability and Validity Testing</a:t>
            </a:r>
          </a:p>
          <a:p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Item Discrimination Testing</a:t>
            </a:r>
            <a:endParaRPr lang="zh-CN" altLang="en-US" sz="12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AC8DB441-80C8-9D73-4908-478C635F78ED}"/>
              </a:ext>
            </a:extLst>
          </p:cNvPr>
          <p:cNvSpPr/>
          <p:nvPr/>
        </p:nvSpPr>
        <p:spPr>
          <a:xfrm rot="5400000">
            <a:off x="1784544" y="5413525"/>
            <a:ext cx="751587" cy="25848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228600" dist="101600" dir="2700000" sx="102000" sy="102000" algn="tl" rotWithShape="0">
              <a:schemeClr val="accent4">
                <a:lumMod val="7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pic>
        <p:nvPicPr>
          <p:cNvPr id="92" name="图形 91">
            <a:extLst>
              <a:ext uri="{FF2B5EF4-FFF2-40B4-BE49-F238E27FC236}">
                <a16:creationId xmlns:a16="http://schemas.microsoft.com/office/drawing/2014/main" id="{850FB488-DFF0-55FC-0DE0-0ED01E9B7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1" y="4591234"/>
            <a:ext cx="461657" cy="461657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CCD43AB3-9017-4013-58C9-B023F2849D2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71492" y="5917911"/>
            <a:ext cx="201231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algn="ctr">
              <a:lnSpc>
                <a:spcPct val="150000"/>
              </a:lnSpc>
              <a:defRPr sz="1600">
                <a:latin typeface="HarmonyOS Sans SC Bold" panose="00000800000000000000" pitchFamily="2" charset="-122"/>
                <a:ea typeface="HarmonyOS Sans SC Bold" panose="00000800000000000000" pitchFamily="2" charset="-122"/>
              </a:defRPr>
            </a:lvl1pPr>
          </a:lstStyle>
          <a:p>
            <a:r>
              <a:rPr lang="en-US" altLang="zh-CN" dirty="0"/>
              <a:t>Main Survey</a:t>
            </a:r>
            <a:endParaRPr lang="zh-CN" altLang="en-US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D389337-EF43-477C-4DBB-A20C0D4CAED0}"/>
              </a:ext>
            </a:extLst>
          </p:cNvPr>
          <p:cNvSpPr txBox="1"/>
          <p:nvPr/>
        </p:nvSpPr>
        <p:spPr>
          <a:xfrm>
            <a:off x="9546194" y="4070691"/>
            <a:ext cx="247179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A total of </a:t>
            </a:r>
            <a:r>
              <a:rPr lang="en-US" altLang="zh-CN" sz="1200" b="1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1,064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questionnaires were collected in this survey, and </a:t>
            </a:r>
            <a:r>
              <a:rPr lang="en-US" altLang="zh-CN" sz="12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877 valid responses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were obtained, yielding </a:t>
            </a:r>
            <a:r>
              <a:rPr lang="en-US" altLang="zh-CN" sz="12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a validity rate of 82.62%. 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The overall </a:t>
            </a:r>
            <a:r>
              <a:rPr lang="en-US" altLang="zh-CN" sz="12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reliability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and </a:t>
            </a:r>
            <a:r>
              <a:rPr lang="en-US" altLang="zh-CN" sz="12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validity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of the questionnaire were </a:t>
            </a:r>
            <a:r>
              <a:rPr lang="en-US" altLang="zh-CN" sz="1200" dirty="0">
                <a:solidFill>
                  <a:schemeClr val="accent6"/>
                </a:solidFill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satisfactory</a:t>
            </a:r>
            <a:r>
              <a:rPr lang="en-US" altLang="zh-CN" sz="12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.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9B17FBA-DF53-8C56-F166-D3F07029484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546194" y="3455114"/>
            <a:ext cx="2471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Data Processing and Validation</a:t>
            </a:r>
            <a:endParaRPr lang="zh-CN" altLang="en-US" sz="1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6273B0E3-65FE-77F0-89D9-E66F731C53D8}"/>
              </a:ext>
            </a:extLst>
          </p:cNvPr>
          <p:cNvSpPr/>
          <p:nvPr/>
        </p:nvSpPr>
        <p:spPr>
          <a:xfrm>
            <a:off x="9845577" y="3932615"/>
            <a:ext cx="1873039" cy="4571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E97DD7B3-71E2-4904-3470-DB82AEF5ADC4}"/>
              </a:ext>
            </a:extLst>
          </p:cNvPr>
          <p:cNvGrpSpPr/>
          <p:nvPr/>
        </p:nvGrpSpPr>
        <p:grpSpPr>
          <a:xfrm>
            <a:off x="2177650" y="6000944"/>
            <a:ext cx="8765051" cy="535498"/>
            <a:chOff x="2177650" y="6000944"/>
            <a:chExt cx="8765051" cy="535498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55442759-47B9-4C0F-8956-104910E7EAC1}"/>
                </a:ext>
              </a:extLst>
            </p:cNvPr>
            <p:cNvGrpSpPr/>
            <p:nvPr/>
          </p:nvGrpSpPr>
          <p:grpSpPr>
            <a:xfrm>
              <a:off x="2177650" y="6000944"/>
              <a:ext cx="8765051" cy="535498"/>
              <a:chOff x="1333594" y="3645805"/>
              <a:chExt cx="8765051" cy="535498"/>
            </a:xfrm>
            <a:solidFill>
              <a:schemeClr val="accent6"/>
            </a:solidFill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D4816E3-6074-2074-1C0D-1957D28DE31D}"/>
                  </a:ext>
                </a:extLst>
              </p:cNvPr>
              <p:cNvGrpSpPr/>
              <p:nvPr/>
            </p:nvGrpSpPr>
            <p:grpSpPr>
              <a:xfrm rot="16200000">
                <a:off x="9760600" y="3843258"/>
                <a:ext cx="535498" cy="140592"/>
                <a:chOff x="7632910" y="2893888"/>
                <a:chExt cx="535498" cy="140592"/>
              </a:xfrm>
              <a:grpFill/>
            </p:grpSpPr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5F1DBD50-4DC5-99DC-57BE-E25E4E16B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843998" y="2753099"/>
                  <a:ext cx="0" cy="422175"/>
                </a:xfrm>
                <a:prstGeom prst="line">
                  <a:avLst/>
                </a:prstGeom>
                <a:grpFill/>
                <a:ln w="22225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EA046C2E-CEE7-580F-1E4D-69EF5D259CDC}"/>
                    </a:ext>
                  </a:extLst>
                </p:cNvPr>
                <p:cNvSpPr/>
                <p:nvPr/>
              </p:nvSpPr>
              <p:spPr>
                <a:xfrm rot="5400000">
                  <a:off x="8027816" y="2893888"/>
                  <a:ext cx="140592" cy="1405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SG" altLang="en-US" dirty="0"/>
                </a:p>
              </p:txBody>
            </p:sp>
          </p:grp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97554419-5B38-51D5-ACFD-8CC1AE18F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3594" y="4181302"/>
                <a:ext cx="8694755" cy="0"/>
              </a:xfrm>
              <a:prstGeom prst="line">
                <a:avLst/>
              </a:prstGeom>
              <a:grpFill/>
              <a:ln w="22225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9F0263FA-DB31-3F75-E41B-C7BE4DFBEAE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>
              <a:off x="2177650" y="6338539"/>
              <a:ext cx="0" cy="197902"/>
            </a:xfrm>
            <a:prstGeom prst="line">
              <a:avLst/>
            </a:prstGeom>
            <a:solidFill>
              <a:schemeClr val="accent6"/>
            </a:solidFill>
            <a:ln w="2222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电脑桌面绿色护眼壁纸高清全屏_绿色草地护眼壁纸高清全屏 - 随意贴">
            <a:extLst>
              <a:ext uri="{FF2B5EF4-FFF2-40B4-BE49-F238E27FC236}">
                <a16:creationId xmlns:a16="http://schemas.microsoft.com/office/drawing/2014/main" id="{742FE819-2573-3AA6-193A-28447BAA0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b="6743"/>
          <a:stretch/>
        </p:blipFill>
        <p:spPr bwMode="auto">
          <a:xfrm>
            <a:off x="0" y="-3896"/>
            <a:ext cx="12192000" cy="686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8FEC94A-6DB0-A1FB-193C-B65332E31E25}"/>
              </a:ext>
            </a:extLst>
          </p:cNvPr>
          <p:cNvSpPr/>
          <p:nvPr/>
        </p:nvSpPr>
        <p:spPr>
          <a:xfrm>
            <a:off x="3757270" y="1791861"/>
            <a:ext cx="7562664" cy="3274278"/>
          </a:xfrm>
          <a:prstGeom prst="rect">
            <a:avLst/>
          </a:prstGeom>
          <a:gradFill flip="none" rotWithShape="1">
            <a:gsLst>
              <a:gs pos="28000">
                <a:schemeClr val="bg1">
                  <a:alpha val="0"/>
                </a:schemeClr>
              </a:gs>
              <a:gs pos="47000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8D9D53-BAE5-16E5-50E5-56BE2201D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6349" y="2131555"/>
            <a:ext cx="5516269" cy="1234426"/>
          </a:xfrm>
        </p:spPr>
        <p:txBody>
          <a:bodyPr>
            <a:noAutofit/>
          </a:bodyPr>
          <a:lstStyle/>
          <a:p>
            <a:pPr algn="r"/>
            <a:r>
              <a:rPr lang="en-US" altLang="zh-CN" sz="44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Current Situation Analysis</a:t>
            </a:r>
            <a:endParaRPr lang="zh-CN" altLang="en-US" sz="4400" dirty="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96C288-C8A4-59ED-1568-DB027A1E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9131" y="3427052"/>
            <a:ext cx="3513487" cy="377179"/>
          </a:xfrm>
        </p:spPr>
        <p:txBody>
          <a:bodyPr>
            <a:noAutofit/>
          </a:bodyPr>
          <a:lstStyle/>
          <a:p>
            <a:pPr algn="r"/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Current status of users</a:t>
            </a:r>
            <a:r>
              <a:rPr lang="en-US" altLang="zh-CN" sz="1400" b="1" dirty="0">
                <a:solidFill>
                  <a:srgbClr val="0D761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’ participation in environmental marketing activities</a:t>
            </a:r>
          </a:p>
          <a:p>
            <a:pPr algn="r"/>
            <a:endParaRPr lang="en-US" altLang="zh-CN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DBB69EC4-4EF5-8982-49B9-F31E3D9F7FDE}"/>
              </a:ext>
            </a:extLst>
          </p:cNvPr>
          <p:cNvSpPr txBox="1">
            <a:spLocks/>
          </p:cNvSpPr>
          <p:nvPr/>
        </p:nvSpPr>
        <p:spPr>
          <a:xfrm>
            <a:off x="7297389" y="3967194"/>
            <a:ext cx="3305229" cy="377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Current level of users’ </a:t>
            </a:r>
            <a:r>
              <a:rPr lang="en-US" altLang="zh-CN" sz="1400" b="1" dirty="0">
                <a:solidFill>
                  <a:srgbClr val="0D761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environmental values and awareness.</a:t>
            </a:r>
          </a:p>
          <a:p>
            <a:pPr algn="r"/>
            <a:endParaRPr lang="en-US" altLang="zh-CN" sz="1400" dirty="0"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09F150-4446-981C-4CF4-CD07A37B7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72744" y="-126038"/>
            <a:ext cx="7375713" cy="737571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8141CFE3-1896-B9F6-7153-2DF521BEE681}"/>
              </a:ext>
            </a:extLst>
          </p:cNvPr>
          <p:cNvSpPr txBox="1">
            <a:spLocks/>
          </p:cNvSpPr>
          <p:nvPr/>
        </p:nvSpPr>
        <p:spPr>
          <a:xfrm>
            <a:off x="10285701" y="2116963"/>
            <a:ext cx="3305230" cy="1234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3600" dirty="0">
                <a:blipFill>
                  <a:blip r:embed="rId4"/>
                  <a:stretch>
                    <a:fillRect/>
                  </a:stretch>
                </a:blipFill>
                <a:latin typeface="文悦新青年体 (须授权) W8-J" pitchFamily="2" charset="-122"/>
                <a:ea typeface="文悦新青年体 (须授权) W8-J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3954280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8016b45-8742-4c94-bf8e-c14438171a3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d2fe851-2e25-4648-9904-aca2bd28e36e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db9f6f7-35f8-4541-963b-be8bea4a482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026733a-efd9-49e6-b60c-44c21a10ef3b}"/>
  <p:tag name="TABLE_ENDDRAG_ORIGIN_RECT" val="406*160"/>
  <p:tag name="TABLE_ENDDRAG_RECT" val="316*215*406*1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cb4b18e-f653-4608-9482-ffe713cb4df4}"/>
  <p:tag name="TABLE_ENDDRAG_ORIGIN_RECT" val="574*392"/>
  <p:tag name="TABLE_ENDDRAG_RECT" val="251*108*574*3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228600" dist="101600" dir="2700000" sx="102000" sy="102000" algn="tl" rotWithShape="0">
            <a:srgbClr val="996633">
              <a:alpha val="18824"/>
            </a:srgb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25882</TotalTime>
  <Words>2623</Words>
  <Application>Microsoft Macintosh PowerPoint</Application>
  <PresentationFormat>Widescreen</PresentationFormat>
  <Paragraphs>565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HarmonyOS Sans SC Bold</vt:lpstr>
      <vt:lpstr>Times New Roman</vt:lpstr>
      <vt:lpstr>汉仪雅酷黑 85W</vt:lpstr>
      <vt:lpstr>Calibri</vt:lpstr>
      <vt:lpstr>HarmonyOS Sans SC Light</vt:lpstr>
      <vt:lpstr>Aptos</vt:lpstr>
      <vt:lpstr>Calibri Light</vt:lpstr>
      <vt:lpstr>HarmonyOS Sans SC Medium</vt:lpstr>
      <vt:lpstr>文悦新青年体 (须授权) W8-J</vt:lpstr>
      <vt:lpstr>Arial</vt:lpstr>
      <vt:lpstr>Office 主题​​</vt:lpstr>
      <vt:lpstr>PowerPoint Presentation</vt:lpstr>
      <vt:lpstr>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Situation Analysis</vt:lpstr>
      <vt:lpstr>PowerPoint Presentation</vt:lpstr>
      <vt:lpstr>PowerPoint Presentation</vt:lpstr>
      <vt:lpstr>PowerPoint Presentation</vt:lpstr>
      <vt:lpstr>PowerPoint Presentation</vt:lpstr>
      <vt:lpstr>User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Exploration of Influencing Factors</vt:lpstr>
      <vt:lpstr>PowerPoint Presentation</vt:lpstr>
      <vt:lpstr>PowerPoint Presentation</vt:lpstr>
      <vt:lpstr>PowerPoint Presentation</vt:lpstr>
      <vt:lpstr>PowerPoint Presentation</vt:lpstr>
      <vt:lpstr>Marketing Strategy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夏 玮廷</dc:creator>
  <cp:lastModifiedBy>Weiting Xia</cp:lastModifiedBy>
  <cp:revision>184</cp:revision>
  <cp:lastPrinted>2023-03-19T11:07:40Z</cp:lastPrinted>
  <dcterms:created xsi:type="dcterms:W3CDTF">2023-03-17T18:08:59Z</dcterms:created>
  <dcterms:modified xsi:type="dcterms:W3CDTF">2025-10-31T04:58:05Z</dcterms:modified>
</cp:coreProperties>
</file>